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50" r:id="rId5"/>
    <p:sldMasterId id="2147483652" r:id="rId6"/>
  </p:sldMasterIdLst>
  <p:sldIdLst>
    <p:sldId id="256" r:id="rId7"/>
    <p:sldId id="1611" r:id="rId8"/>
    <p:sldId id="1729" r:id="rId9"/>
    <p:sldId id="1730" r:id="rId10"/>
    <p:sldId id="1731" r:id="rId11"/>
    <p:sldId id="1732" r:id="rId12"/>
    <p:sldId id="1733" r:id="rId13"/>
    <p:sldId id="1660" r:id="rId14"/>
    <p:sldId id="1661" r:id="rId15"/>
    <p:sldId id="1662" r:id="rId16"/>
    <p:sldId id="1663" r:id="rId17"/>
    <p:sldId id="1664" r:id="rId18"/>
    <p:sldId id="1665" r:id="rId19"/>
    <p:sldId id="1666" r:id="rId20"/>
    <p:sldId id="1667" r:id="rId21"/>
    <p:sldId id="341" r:id="rId22"/>
    <p:sldId id="343" r:id="rId23"/>
    <p:sldId id="345" r:id="rId24"/>
    <p:sldId id="346" r:id="rId25"/>
    <p:sldId id="363" r:id="rId26"/>
    <p:sldId id="378" r:id="rId27"/>
    <p:sldId id="387" r:id="rId28"/>
    <p:sldId id="259" r:id="rId29"/>
    <p:sldId id="380" r:id="rId30"/>
    <p:sldId id="377" r:id="rId31"/>
    <p:sldId id="379" r:id="rId32"/>
    <p:sldId id="382" r:id="rId33"/>
    <p:sldId id="383" r:id="rId34"/>
    <p:sldId id="388" r:id="rId35"/>
    <p:sldId id="389" r:id="rId36"/>
    <p:sldId id="390" r:id="rId37"/>
    <p:sldId id="391" r:id="rId38"/>
    <p:sldId id="392" r:id="rId39"/>
    <p:sldId id="393" r:id="rId40"/>
    <p:sldId id="395" r:id="rId41"/>
    <p:sldId id="394" r:id="rId42"/>
    <p:sldId id="362" r:id="rId43"/>
    <p:sldId id="396"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97" r:id="rId58"/>
    <p:sldId id="398" r:id="rId59"/>
    <p:sldId id="399" r:id="rId60"/>
    <p:sldId id="400" r:id="rId61"/>
    <p:sldId id="381" r:id="rId62"/>
    <p:sldId id="402" r:id="rId63"/>
    <p:sldId id="1734" r:id="rId64"/>
    <p:sldId id="401" r:id="rId65"/>
  </p:sldIdLst>
  <p:sldSz cx="8640763" cy="6483350"/>
  <p:notesSz cx="6858000" cy="9144000"/>
  <p:custDataLst>
    <p:tags r:id="rId66"/>
  </p:custDataLst>
  <p:defaultTextStyle>
    <a:defPPr>
      <a:defRPr lang="en-US"/>
    </a:defPPr>
    <a:lvl1pPr marL="0" algn="l" defTabSz="431800" rtl="0" eaLnBrk="1" latinLnBrk="0" hangingPunct="1">
      <a:defRPr sz="1700" kern="1200">
        <a:solidFill>
          <a:schemeClr val="tx1"/>
        </a:solidFill>
        <a:latin typeface="+mn-lt"/>
        <a:ea typeface="+mn-ea"/>
        <a:cs typeface="+mn-cs"/>
      </a:defRPr>
    </a:lvl1pPr>
    <a:lvl2pPr marL="431800" algn="l" defTabSz="431800" rtl="0" eaLnBrk="1" latinLnBrk="0" hangingPunct="1">
      <a:defRPr sz="1700" kern="1200">
        <a:solidFill>
          <a:schemeClr val="tx1"/>
        </a:solidFill>
        <a:latin typeface="+mn-lt"/>
        <a:ea typeface="+mn-ea"/>
        <a:cs typeface="+mn-cs"/>
      </a:defRPr>
    </a:lvl2pPr>
    <a:lvl3pPr marL="864235" algn="l" defTabSz="431800" rtl="0" eaLnBrk="1" latinLnBrk="0" hangingPunct="1">
      <a:defRPr sz="1700" kern="1200">
        <a:solidFill>
          <a:schemeClr val="tx1"/>
        </a:solidFill>
        <a:latin typeface="+mn-lt"/>
        <a:ea typeface="+mn-ea"/>
        <a:cs typeface="+mn-cs"/>
      </a:defRPr>
    </a:lvl3pPr>
    <a:lvl4pPr marL="1296035" algn="l" defTabSz="431800" rtl="0" eaLnBrk="1" latinLnBrk="0" hangingPunct="1">
      <a:defRPr sz="1700" kern="1200">
        <a:solidFill>
          <a:schemeClr val="tx1"/>
        </a:solidFill>
        <a:latin typeface="+mn-lt"/>
        <a:ea typeface="+mn-ea"/>
        <a:cs typeface="+mn-cs"/>
      </a:defRPr>
    </a:lvl4pPr>
    <a:lvl5pPr marL="1728470" algn="l" defTabSz="431800" rtl="0" eaLnBrk="1" latinLnBrk="0" hangingPunct="1">
      <a:defRPr sz="1700" kern="1200">
        <a:solidFill>
          <a:schemeClr val="tx1"/>
        </a:solidFill>
        <a:latin typeface="+mn-lt"/>
        <a:ea typeface="+mn-ea"/>
        <a:cs typeface="+mn-cs"/>
      </a:defRPr>
    </a:lvl5pPr>
    <a:lvl6pPr marL="2160270" algn="l" defTabSz="431800" rtl="0" eaLnBrk="1" latinLnBrk="0" hangingPunct="1">
      <a:defRPr sz="1700" kern="1200">
        <a:solidFill>
          <a:schemeClr val="tx1"/>
        </a:solidFill>
        <a:latin typeface="+mn-lt"/>
        <a:ea typeface="+mn-ea"/>
        <a:cs typeface="+mn-cs"/>
      </a:defRPr>
    </a:lvl6pPr>
    <a:lvl7pPr marL="2592705" algn="l" defTabSz="431800" rtl="0" eaLnBrk="1" latinLnBrk="0" hangingPunct="1">
      <a:defRPr sz="1700" kern="1200">
        <a:solidFill>
          <a:schemeClr val="tx1"/>
        </a:solidFill>
        <a:latin typeface="+mn-lt"/>
        <a:ea typeface="+mn-ea"/>
        <a:cs typeface="+mn-cs"/>
      </a:defRPr>
    </a:lvl7pPr>
    <a:lvl8pPr marL="3024505" algn="l" defTabSz="431800" rtl="0" eaLnBrk="1" latinLnBrk="0" hangingPunct="1">
      <a:defRPr sz="1700" kern="1200">
        <a:solidFill>
          <a:schemeClr val="tx1"/>
        </a:solidFill>
        <a:latin typeface="+mn-lt"/>
        <a:ea typeface="+mn-ea"/>
        <a:cs typeface="+mn-cs"/>
      </a:defRPr>
    </a:lvl8pPr>
    <a:lvl9pPr marL="3456940" algn="l" defTabSz="431800"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2">
          <p15:clr>
            <a:srgbClr val="A4A3A4"/>
          </p15:clr>
        </p15:guide>
        <p15:guide id="2" pos="27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06D531-AF4F-44CA-8F1C-D081AACF6A56}" v="6" dt="2020-07-11T08:50:21.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6" d="100"/>
          <a:sy n="86" d="100"/>
        </p:scale>
        <p:origin x="1493" y="48"/>
      </p:cViewPr>
      <p:guideLst>
        <p:guide orient="horz" pos="2042"/>
        <p:guide pos="276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YDS - AJIT">
    <p:spTree>
      <p:nvGrpSpPr>
        <p:cNvPr id="1" name=""/>
        <p:cNvGrpSpPr/>
        <p:nvPr/>
      </p:nvGrpSpPr>
      <p:grpSpPr>
        <a:xfrm>
          <a:off x="0" y="0"/>
          <a:ext cx="0" cy="0"/>
          <a:chOff x="0" y="0"/>
          <a:chExt cx="0" cy="0"/>
        </a:xfrm>
      </p:grpSpPr>
      <p:pic>
        <p:nvPicPr>
          <p:cNvPr id="2" name="Picture 1" descr="Countdown Logo final"/>
          <p:cNvPicPr>
            <a:picLocks noChangeAspect="1"/>
          </p:cNvPicPr>
          <p:nvPr userDrawn="1"/>
        </p:nvPicPr>
        <p:blipFill>
          <a:blip r:embed="rId2"/>
          <a:stretch>
            <a:fillRect/>
          </a:stretch>
        </p:blipFill>
        <p:spPr>
          <a:xfrm>
            <a:off x="7132830" y="100252"/>
            <a:ext cx="1338718" cy="1150795"/>
          </a:xfrm>
          <a:prstGeom prst="rect">
            <a:avLst/>
          </a:prstGeom>
        </p:spPr>
      </p:pic>
      <p:cxnSp>
        <p:nvCxnSpPr>
          <p:cNvPr id="3" name="Straight Connector 2"/>
          <p:cNvCxnSpPr/>
          <p:nvPr/>
        </p:nvCxnSpPr>
        <p:spPr>
          <a:xfrm flipV="1">
            <a:off x="453041" y="5912455"/>
            <a:ext cx="7928500" cy="13207"/>
          </a:xfrm>
          <a:prstGeom prst="line">
            <a:avLst/>
          </a:prstGeom>
          <a:ln w="38100">
            <a:solidFill>
              <a:srgbClr val="0000FF"/>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907454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RWattsDSC_0055_retouchedforPP2.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815070"/>
            <a:ext cx="8640763" cy="5668279"/>
          </a:xfrm>
          <a:prstGeom prst="rect">
            <a:avLst/>
          </a:prstGeom>
        </p:spPr>
      </p:pic>
      <p:pic>
        <p:nvPicPr>
          <p:cNvPr id="8" name="Picture 7" descr="ox_small_cmyk_pos_rect.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4" r:id="rId2"/>
  </p:sldLayoutIdLst>
  <p:txStyles>
    <p:titleStyle>
      <a:lvl1pPr algn="ctr" defTabSz="431800" rtl="0" eaLnBrk="1" latinLnBrk="0" hangingPunct="1">
        <a:spcBef>
          <a:spcPct val="0"/>
        </a:spcBef>
        <a:buNone/>
        <a:defRPr sz="4200" kern="1200">
          <a:solidFill>
            <a:schemeClr val="tx1"/>
          </a:solidFill>
          <a:latin typeface="+mj-lt"/>
          <a:ea typeface="+mj-ea"/>
          <a:cs typeface="+mj-cs"/>
        </a:defRPr>
      </a:lvl1pPr>
    </p:titleStyle>
    <p:bodyStyle>
      <a:lvl1pPr marL="323850" indent="-323850" algn="l" defTabSz="431800" rtl="0" eaLnBrk="1" latinLnBrk="0" hangingPunct="1">
        <a:spcBef>
          <a:spcPct val="20000"/>
        </a:spcBef>
        <a:buFont typeface="Arial" panose="020B0604020202020204"/>
        <a:buChar char="•"/>
        <a:defRPr sz="3000" kern="1200">
          <a:solidFill>
            <a:schemeClr val="tx1"/>
          </a:solidFill>
          <a:latin typeface="+mn-lt"/>
          <a:ea typeface="+mn-ea"/>
          <a:cs typeface="+mn-cs"/>
        </a:defRPr>
      </a:lvl1pPr>
      <a:lvl2pPr marL="702310" indent="-269875" algn="l" defTabSz="431800" rtl="0" eaLnBrk="1" latinLnBrk="0" hangingPunct="1">
        <a:spcBef>
          <a:spcPct val="20000"/>
        </a:spcBef>
        <a:buFont typeface="Arial" panose="020B0604020202020204"/>
        <a:buChar char="–"/>
        <a:defRPr sz="2600" kern="1200">
          <a:solidFill>
            <a:schemeClr val="tx1"/>
          </a:solidFill>
          <a:latin typeface="+mn-lt"/>
          <a:ea typeface="+mn-ea"/>
          <a:cs typeface="+mn-cs"/>
        </a:defRPr>
      </a:lvl2pPr>
      <a:lvl3pPr marL="1080135" indent="-215900" algn="l" defTabSz="431800" rtl="0" eaLnBrk="1" latinLnBrk="0" hangingPunct="1">
        <a:spcBef>
          <a:spcPct val="20000"/>
        </a:spcBef>
        <a:buFont typeface="Arial" panose="020B0604020202020204"/>
        <a:buChar char="•"/>
        <a:defRPr sz="2300" kern="1200">
          <a:solidFill>
            <a:schemeClr val="tx1"/>
          </a:solidFill>
          <a:latin typeface="+mn-lt"/>
          <a:ea typeface="+mn-ea"/>
          <a:cs typeface="+mn-cs"/>
        </a:defRPr>
      </a:lvl3pPr>
      <a:lvl4pPr marL="15125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4pPr>
      <a:lvl5pPr marL="19443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5pPr>
      <a:lvl6pPr marL="23768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6pPr>
      <a:lvl7pPr marL="28086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7pPr>
      <a:lvl8pPr marL="32410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8pPr>
      <a:lvl9pPr marL="36728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9pPr>
    </p:bodyStyle>
    <p:otherStyle>
      <a:defPPr>
        <a:defRPr lang="en-US"/>
      </a:defPPr>
      <a:lvl1pPr marL="0" algn="l" defTabSz="431800" rtl="0" eaLnBrk="1" latinLnBrk="0" hangingPunct="1">
        <a:defRPr sz="1700" kern="1200">
          <a:solidFill>
            <a:schemeClr val="tx1"/>
          </a:solidFill>
          <a:latin typeface="+mn-lt"/>
          <a:ea typeface="+mn-ea"/>
          <a:cs typeface="+mn-cs"/>
        </a:defRPr>
      </a:lvl1pPr>
      <a:lvl2pPr marL="431800" algn="l" defTabSz="431800" rtl="0" eaLnBrk="1" latinLnBrk="0" hangingPunct="1">
        <a:defRPr sz="1700" kern="1200">
          <a:solidFill>
            <a:schemeClr val="tx1"/>
          </a:solidFill>
          <a:latin typeface="+mn-lt"/>
          <a:ea typeface="+mn-ea"/>
          <a:cs typeface="+mn-cs"/>
        </a:defRPr>
      </a:lvl2pPr>
      <a:lvl3pPr marL="864235" algn="l" defTabSz="431800" rtl="0" eaLnBrk="1" latinLnBrk="0" hangingPunct="1">
        <a:defRPr sz="1700" kern="1200">
          <a:solidFill>
            <a:schemeClr val="tx1"/>
          </a:solidFill>
          <a:latin typeface="+mn-lt"/>
          <a:ea typeface="+mn-ea"/>
          <a:cs typeface="+mn-cs"/>
        </a:defRPr>
      </a:lvl3pPr>
      <a:lvl4pPr marL="1296035" algn="l" defTabSz="431800" rtl="0" eaLnBrk="1" latinLnBrk="0" hangingPunct="1">
        <a:defRPr sz="1700" kern="1200">
          <a:solidFill>
            <a:schemeClr val="tx1"/>
          </a:solidFill>
          <a:latin typeface="+mn-lt"/>
          <a:ea typeface="+mn-ea"/>
          <a:cs typeface="+mn-cs"/>
        </a:defRPr>
      </a:lvl4pPr>
      <a:lvl5pPr marL="1728470" algn="l" defTabSz="431800" rtl="0" eaLnBrk="1" latinLnBrk="0" hangingPunct="1">
        <a:defRPr sz="1700" kern="1200">
          <a:solidFill>
            <a:schemeClr val="tx1"/>
          </a:solidFill>
          <a:latin typeface="+mn-lt"/>
          <a:ea typeface="+mn-ea"/>
          <a:cs typeface="+mn-cs"/>
        </a:defRPr>
      </a:lvl5pPr>
      <a:lvl6pPr marL="2160270" algn="l" defTabSz="431800" rtl="0" eaLnBrk="1" latinLnBrk="0" hangingPunct="1">
        <a:defRPr sz="1700" kern="1200">
          <a:solidFill>
            <a:schemeClr val="tx1"/>
          </a:solidFill>
          <a:latin typeface="+mn-lt"/>
          <a:ea typeface="+mn-ea"/>
          <a:cs typeface="+mn-cs"/>
        </a:defRPr>
      </a:lvl6pPr>
      <a:lvl7pPr marL="2592705" algn="l" defTabSz="431800" rtl="0" eaLnBrk="1" latinLnBrk="0" hangingPunct="1">
        <a:defRPr sz="1700" kern="1200">
          <a:solidFill>
            <a:schemeClr val="tx1"/>
          </a:solidFill>
          <a:latin typeface="+mn-lt"/>
          <a:ea typeface="+mn-ea"/>
          <a:cs typeface="+mn-cs"/>
        </a:defRPr>
      </a:lvl7pPr>
      <a:lvl8pPr marL="3024505" algn="l" defTabSz="431800" rtl="0" eaLnBrk="1" latinLnBrk="0" hangingPunct="1">
        <a:defRPr sz="1700" kern="1200">
          <a:solidFill>
            <a:schemeClr val="tx1"/>
          </a:solidFill>
          <a:latin typeface="+mn-lt"/>
          <a:ea typeface="+mn-ea"/>
          <a:cs typeface="+mn-cs"/>
        </a:defRPr>
      </a:lvl8pPr>
      <a:lvl9pPr marL="3456940" algn="l" defTabSz="43180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RWatts_punts_retouchedforP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5070"/>
            <a:ext cx="8638032" cy="5668279"/>
          </a:xfrm>
          <a:prstGeom prst="rect">
            <a:avLst/>
          </a:prstGeom>
        </p:spPr>
      </p:pic>
      <p:pic>
        <p:nvPicPr>
          <p:cNvPr id="16" name="Picture 15" descr="ox_small_cmyk_pos_rec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431800" rtl="0" eaLnBrk="1" latinLnBrk="0" hangingPunct="1">
        <a:spcBef>
          <a:spcPct val="0"/>
        </a:spcBef>
        <a:buNone/>
        <a:defRPr sz="4200" kern="1200">
          <a:solidFill>
            <a:schemeClr val="tx1"/>
          </a:solidFill>
          <a:latin typeface="+mj-lt"/>
          <a:ea typeface="+mj-ea"/>
          <a:cs typeface="+mj-cs"/>
        </a:defRPr>
      </a:lvl1pPr>
    </p:titleStyle>
    <p:bodyStyle>
      <a:lvl1pPr marL="323850" indent="-323850" algn="l" defTabSz="431800" rtl="0" eaLnBrk="1" latinLnBrk="0" hangingPunct="1">
        <a:spcBef>
          <a:spcPct val="20000"/>
        </a:spcBef>
        <a:buFont typeface="Arial" panose="020B0604020202020204"/>
        <a:buChar char="•"/>
        <a:defRPr sz="3000" kern="1200">
          <a:solidFill>
            <a:schemeClr val="tx1"/>
          </a:solidFill>
          <a:latin typeface="+mn-lt"/>
          <a:ea typeface="+mn-ea"/>
          <a:cs typeface="+mn-cs"/>
        </a:defRPr>
      </a:lvl1pPr>
      <a:lvl2pPr marL="702310" indent="-269875" algn="l" defTabSz="431800" rtl="0" eaLnBrk="1" latinLnBrk="0" hangingPunct="1">
        <a:spcBef>
          <a:spcPct val="20000"/>
        </a:spcBef>
        <a:buFont typeface="Arial" panose="020B0604020202020204"/>
        <a:buChar char="–"/>
        <a:defRPr sz="2600" kern="1200">
          <a:solidFill>
            <a:schemeClr val="tx1"/>
          </a:solidFill>
          <a:latin typeface="+mn-lt"/>
          <a:ea typeface="+mn-ea"/>
          <a:cs typeface="+mn-cs"/>
        </a:defRPr>
      </a:lvl2pPr>
      <a:lvl3pPr marL="1080135" indent="-215900" algn="l" defTabSz="431800" rtl="0" eaLnBrk="1" latinLnBrk="0" hangingPunct="1">
        <a:spcBef>
          <a:spcPct val="20000"/>
        </a:spcBef>
        <a:buFont typeface="Arial" panose="020B0604020202020204"/>
        <a:buChar char="•"/>
        <a:defRPr sz="2300" kern="1200">
          <a:solidFill>
            <a:schemeClr val="tx1"/>
          </a:solidFill>
          <a:latin typeface="+mn-lt"/>
          <a:ea typeface="+mn-ea"/>
          <a:cs typeface="+mn-cs"/>
        </a:defRPr>
      </a:lvl3pPr>
      <a:lvl4pPr marL="15125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4pPr>
      <a:lvl5pPr marL="19443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5pPr>
      <a:lvl6pPr marL="23768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6pPr>
      <a:lvl7pPr marL="28086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7pPr>
      <a:lvl8pPr marL="32410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8pPr>
      <a:lvl9pPr marL="36728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9pPr>
    </p:bodyStyle>
    <p:otherStyle>
      <a:defPPr>
        <a:defRPr lang="en-US"/>
      </a:defPPr>
      <a:lvl1pPr marL="0" algn="l" defTabSz="431800" rtl="0" eaLnBrk="1" latinLnBrk="0" hangingPunct="1">
        <a:defRPr sz="1700" kern="1200">
          <a:solidFill>
            <a:schemeClr val="tx1"/>
          </a:solidFill>
          <a:latin typeface="+mn-lt"/>
          <a:ea typeface="+mn-ea"/>
          <a:cs typeface="+mn-cs"/>
        </a:defRPr>
      </a:lvl1pPr>
      <a:lvl2pPr marL="431800" algn="l" defTabSz="431800" rtl="0" eaLnBrk="1" latinLnBrk="0" hangingPunct="1">
        <a:defRPr sz="1700" kern="1200">
          <a:solidFill>
            <a:schemeClr val="tx1"/>
          </a:solidFill>
          <a:latin typeface="+mn-lt"/>
          <a:ea typeface="+mn-ea"/>
          <a:cs typeface="+mn-cs"/>
        </a:defRPr>
      </a:lvl2pPr>
      <a:lvl3pPr marL="864235" algn="l" defTabSz="431800" rtl="0" eaLnBrk="1" latinLnBrk="0" hangingPunct="1">
        <a:defRPr sz="1700" kern="1200">
          <a:solidFill>
            <a:schemeClr val="tx1"/>
          </a:solidFill>
          <a:latin typeface="+mn-lt"/>
          <a:ea typeface="+mn-ea"/>
          <a:cs typeface="+mn-cs"/>
        </a:defRPr>
      </a:lvl3pPr>
      <a:lvl4pPr marL="1296035" algn="l" defTabSz="431800" rtl="0" eaLnBrk="1" latinLnBrk="0" hangingPunct="1">
        <a:defRPr sz="1700" kern="1200">
          <a:solidFill>
            <a:schemeClr val="tx1"/>
          </a:solidFill>
          <a:latin typeface="+mn-lt"/>
          <a:ea typeface="+mn-ea"/>
          <a:cs typeface="+mn-cs"/>
        </a:defRPr>
      </a:lvl4pPr>
      <a:lvl5pPr marL="1728470" algn="l" defTabSz="431800" rtl="0" eaLnBrk="1" latinLnBrk="0" hangingPunct="1">
        <a:defRPr sz="1700" kern="1200">
          <a:solidFill>
            <a:schemeClr val="tx1"/>
          </a:solidFill>
          <a:latin typeface="+mn-lt"/>
          <a:ea typeface="+mn-ea"/>
          <a:cs typeface="+mn-cs"/>
        </a:defRPr>
      </a:lvl5pPr>
      <a:lvl6pPr marL="2160270" algn="l" defTabSz="431800" rtl="0" eaLnBrk="1" latinLnBrk="0" hangingPunct="1">
        <a:defRPr sz="1700" kern="1200">
          <a:solidFill>
            <a:schemeClr val="tx1"/>
          </a:solidFill>
          <a:latin typeface="+mn-lt"/>
          <a:ea typeface="+mn-ea"/>
          <a:cs typeface="+mn-cs"/>
        </a:defRPr>
      </a:lvl6pPr>
      <a:lvl7pPr marL="2592705" algn="l" defTabSz="431800" rtl="0" eaLnBrk="1" latinLnBrk="0" hangingPunct="1">
        <a:defRPr sz="1700" kern="1200">
          <a:solidFill>
            <a:schemeClr val="tx1"/>
          </a:solidFill>
          <a:latin typeface="+mn-lt"/>
          <a:ea typeface="+mn-ea"/>
          <a:cs typeface="+mn-cs"/>
        </a:defRPr>
      </a:lvl7pPr>
      <a:lvl8pPr marL="3024505" algn="l" defTabSz="431800" rtl="0" eaLnBrk="1" latinLnBrk="0" hangingPunct="1">
        <a:defRPr sz="1700" kern="1200">
          <a:solidFill>
            <a:schemeClr val="tx1"/>
          </a:solidFill>
          <a:latin typeface="+mn-lt"/>
          <a:ea typeface="+mn-ea"/>
          <a:cs typeface="+mn-cs"/>
        </a:defRPr>
      </a:lvl8pPr>
      <a:lvl9pPr marL="3456940" algn="l" defTabSz="431800"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ox_small_cmyk_pos_rec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
        <p:nvSpPr>
          <p:cNvPr id="12" name="Rectangle 11"/>
          <p:cNvSpPr>
            <a:spLocks noChangeArrowheads="1"/>
          </p:cNvSpPr>
          <p:nvPr userDrawn="1"/>
        </p:nvSpPr>
        <p:spPr bwMode="auto">
          <a:xfrm>
            <a:off x="-1" y="815070"/>
            <a:ext cx="8640763" cy="5668279"/>
          </a:xfrm>
          <a:prstGeom prst="rect">
            <a:avLst/>
          </a:prstGeom>
          <a:solidFill>
            <a:schemeClr val="bg1">
              <a:lumMod val="85000"/>
            </a:scheme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431800" rtl="0" eaLnBrk="1" latinLnBrk="0" hangingPunct="1">
        <a:spcBef>
          <a:spcPct val="0"/>
        </a:spcBef>
        <a:buNone/>
        <a:defRPr sz="4200" kern="1200">
          <a:solidFill>
            <a:schemeClr val="tx1"/>
          </a:solidFill>
          <a:latin typeface="+mj-lt"/>
          <a:ea typeface="+mj-ea"/>
          <a:cs typeface="+mj-cs"/>
        </a:defRPr>
      </a:lvl1pPr>
    </p:titleStyle>
    <p:bodyStyle>
      <a:lvl1pPr marL="323850" indent="-323850" algn="l" defTabSz="431800" rtl="0" eaLnBrk="1" latinLnBrk="0" hangingPunct="1">
        <a:spcBef>
          <a:spcPct val="20000"/>
        </a:spcBef>
        <a:buFont typeface="Arial" panose="020B0604020202020204"/>
        <a:buChar char="•"/>
        <a:defRPr sz="3000" kern="1200">
          <a:solidFill>
            <a:schemeClr val="tx1"/>
          </a:solidFill>
          <a:latin typeface="+mn-lt"/>
          <a:ea typeface="+mn-ea"/>
          <a:cs typeface="+mn-cs"/>
        </a:defRPr>
      </a:lvl1pPr>
      <a:lvl2pPr marL="702310" indent="-269875" algn="l" defTabSz="431800" rtl="0" eaLnBrk="1" latinLnBrk="0" hangingPunct="1">
        <a:spcBef>
          <a:spcPct val="20000"/>
        </a:spcBef>
        <a:buFont typeface="Arial" panose="020B0604020202020204"/>
        <a:buChar char="–"/>
        <a:defRPr sz="2600" kern="1200">
          <a:solidFill>
            <a:schemeClr val="tx1"/>
          </a:solidFill>
          <a:latin typeface="+mn-lt"/>
          <a:ea typeface="+mn-ea"/>
          <a:cs typeface="+mn-cs"/>
        </a:defRPr>
      </a:lvl2pPr>
      <a:lvl3pPr marL="1080135" indent="-215900" algn="l" defTabSz="431800" rtl="0" eaLnBrk="1" latinLnBrk="0" hangingPunct="1">
        <a:spcBef>
          <a:spcPct val="20000"/>
        </a:spcBef>
        <a:buFont typeface="Arial" panose="020B0604020202020204"/>
        <a:buChar char="•"/>
        <a:defRPr sz="2300" kern="1200">
          <a:solidFill>
            <a:schemeClr val="tx1"/>
          </a:solidFill>
          <a:latin typeface="+mn-lt"/>
          <a:ea typeface="+mn-ea"/>
          <a:cs typeface="+mn-cs"/>
        </a:defRPr>
      </a:lvl3pPr>
      <a:lvl4pPr marL="15125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4pPr>
      <a:lvl5pPr marL="19443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5pPr>
      <a:lvl6pPr marL="23768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6pPr>
      <a:lvl7pPr marL="28086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7pPr>
      <a:lvl8pPr marL="32410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8pPr>
      <a:lvl9pPr marL="36728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9pPr>
    </p:bodyStyle>
    <p:otherStyle>
      <a:defPPr>
        <a:defRPr lang="en-US"/>
      </a:defPPr>
      <a:lvl1pPr marL="0" algn="l" defTabSz="431800" rtl="0" eaLnBrk="1" latinLnBrk="0" hangingPunct="1">
        <a:defRPr sz="1700" kern="1200">
          <a:solidFill>
            <a:schemeClr val="tx1"/>
          </a:solidFill>
          <a:latin typeface="+mn-lt"/>
          <a:ea typeface="+mn-ea"/>
          <a:cs typeface="+mn-cs"/>
        </a:defRPr>
      </a:lvl1pPr>
      <a:lvl2pPr marL="431800" algn="l" defTabSz="431800" rtl="0" eaLnBrk="1" latinLnBrk="0" hangingPunct="1">
        <a:defRPr sz="1700" kern="1200">
          <a:solidFill>
            <a:schemeClr val="tx1"/>
          </a:solidFill>
          <a:latin typeface="+mn-lt"/>
          <a:ea typeface="+mn-ea"/>
          <a:cs typeface="+mn-cs"/>
        </a:defRPr>
      </a:lvl2pPr>
      <a:lvl3pPr marL="864235" algn="l" defTabSz="431800" rtl="0" eaLnBrk="1" latinLnBrk="0" hangingPunct="1">
        <a:defRPr sz="1700" kern="1200">
          <a:solidFill>
            <a:schemeClr val="tx1"/>
          </a:solidFill>
          <a:latin typeface="+mn-lt"/>
          <a:ea typeface="+mn-ea"/>
          <a:cs typeface="+mn-cs"/>
        </a:defRPr>
      </a:lvl3pPr>
      <a:lvl4pPr marL="1296035" algn="l" defTabSz="431800" rtl="0" eaLnBrk="1" latinLnBrk="0" hangingPunct="1">
        <a:defRPr sz="1700" kern="1200">
          <a:solidFill>
            <a:schemeClr val="tx1"/>
          </a:solidFill>
          <a:latin typeface="+mn-lt"/>
          <a:ea typeface="+mn-ea"/>
          <a:cs typeface="+mn-cs"/>
        </a:defRPr>
      </a:lvl4pPr>
      <a:lvl5pPr marL="1728470" algn="l" defTabSz="431800" rtl="0" eaLnBrk="1" latinLnBrk="0" hangingPunct="1">
        <a:defRPr sz="1700" kern="1200">
          <a:solidFill>
            <a:schemeClr val="tx1"/>
          </a:solidFill>
          <a:latin typeface="+mn-lt"/>
          <a:ea typeface="+mn-ea"/>
          <a:cs typeface="+mn-cs"/>
        </a:defRPr>
      </a:lvl5pPr>
      <a:lvl6pPr marL="2160270" algn="l" defTabSz="431800" rtl="0" eaLnBrk="1" latinLnBrk="0" hangingPunct="1">
        <a:defRPr sz="1700" kern="1200">
          <a:solidFill>
            <a:schemeClr val="tx1"/>
          </a:solidFill>
          <a:latin typeface="+mn-lt"/>
          <a:ea typeface="+mn-ea"/>
          <a:cs typeface="+mn-cs"/>
        </a:defRPr>
      </a:lvl6pPr>
      <a:lvl7pPr marL="2592705" algn="l" defTabSz="431800" rtl="0" eaLnBrk="1" latinLnBrk="0" hangingPunct="1">
        <a:defRPr sz="1700" kern="1200">
          <a:solidFill>
            <a:schemeClr val="tx1"/>
          </a:solidFill>
          <a:latin typeface="+mn-lt"/>
          <a:ea typeface="+mn-ea"/>
          <a:cs typeface="+mn-cs"/>
        </a:defRPr>
      </a:lvl7pPr>
      <a:lvl8pPr marL="3024505" algn="l" defTabSz="431800" rtl="0" eaLnBrk="1" latinLnBrk="0" hangingPunct="1">
        <a:defRPr sz="1700" kern="1200">
          <a:solidFill>
            <a:schemeClr val="tx1"/>
          </a:solidFill>
          <a:latin typeface="+mn-lt"/>
          <a:ea typeface="+mn-ea"/>
          <a:cs typeface="+mn-cs"/>
        </a:defRPr>
      </a:lvl8pPr>
      <a:lvl9pPr marL="3456940" algn="l" defTabSz="4318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ebastianraschka.com/faq/docs/closed-form-vs-gd.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sebastianraschka.com/faq/docs/closed-form-vs-gd.html"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ebastianraschka.com/faq/docs/closed-form-vs-gd.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ebastianraschka.com/faq/docs/closed-form-vs-gd.html"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ebastianraschka.com/faq/docs/closed-form-vs-gd.html"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towardsdatascience.com/batch-mini-batch-stochastic-gradient-descent-7a62ecba642a"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datascience.stackexchange.com/questions/44703/how-does-gradient-descent-and-backpropagation-work-together" TargetMode="Externa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about:blank"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medium.com/datathings/neural-networks-and-backpropagation-explained-in-a-simple-way-f540a3611f5e"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 Id="rId4" Type="http://schemas.openxmlformats.org/officeDocument/2006/relationships/image" Target="../media/image4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about:blank"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20700" y="1444625"/>
            <a:ext cx="4871720" cy="3420110"/>
          </a:xfrm>
          <a:prstGeom prst="rect">
            <a:avLst/>
          </a:prstGeom>
          <a:solidFill>
            <a:srgbClr val="0000FF">
              <a:alpha val="41176"/>
            </a:srgb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sp>
        <p:nvSpPr>
          <p:cNvPr id="3" name="TextBox 2"/>
          <p:cNvSpPr txBox="1"/>
          <p:nvPr/>
        </p:nvSpPr>
        <p:spPr>
          <a:xfrm>
            <a:off x="496570" y="1444625"/>
            <a:ext cx="4895850" cy="2677656"/>
          </a:xfrm>
          <a:prstGeom prst="rect">
            <a:avLst/>
          </a:prstGeom>
          <a:noFill/>
        </p:spPr>
        <p:txBody>
          <a:bodyPr wrap="square" rtlCol="0">
            <a:spAutoFit/>
          </a:bodyPr>
          <a:lstStyle/>
          <a:p>
            <a:r>
              <a:rPr lang="en-US" sz="2800" dirty="0">
                <a:solidFill>
                  <a:schemeClr val="bg1"/>
                </a:solidFill>
                <a:latin typeface="Verdana" panose="020B0604030504040204" pitchFamily="34" charset="0"/>
                <a:cs typeface="Verdana" panose="020B0604030504040204" pitchFamily="34" charset="0"/>
              </a:rPr>
              <a:t>The Mathematics of Deep Learning </a:t>
            </a:r>
          </a:p>
          <a:p>
            <a:endParaRPr lang="en-US" sz="2800" dirty="0">
              <a:solidFill>
                <a:schemeClr val="bg1"/>
              </a:solidFill>
              <a:latin typeface="Verdana" panose="020B0604030504040204" pitchFamily="34" charset="0"/>
              <a:cs typeface="Verdana" panose="020B0604030504040204" pitchFamily="34" charset="0"/>
            </a:endParaRPr>
          </a:p>
          <a:p>
            <a:r>
              <a:rPr lang="en-US" sz="2800" dirty="0">
                <a:solidFill>
                  <a:schemeClr val="bg1"/>
                </a:solidFill>
                <a:latin typeface="Verdana" panose="020B0604030504040204" pitchFamily="34" charset="0"/>
                <a:cs typeface="Verdana" panose="020B0604030504040204" pitchFamily="34" charset="0"/>
              </a:rPr>
              <a:t>By</a:t>
            </a:r>
          </a:p>
          <a:p>
            <a:r>
              <a:rPr lang="en-US" sz="2800" dirty="0">
                <a:solidFill>
                  <a:schemeClr val="bg1"/>
                </a:solidFill>
                <a:latin typeface="Verdana" panose="020B0604030504040204" pitchFamily="34" charset="0"/>
                <a:cs typeface="Verdana" panose="020B0604030504040204" pitchFamily="34" charset="0"/>
              </a:rPr>
              <a:t>Ajit Jaokar</a:t>
            </a:r>
            <a:endParaRPr lang="en-US" sz="1400" dirty="0">
              <a:solidFill>
                <a:schemeClr val="bg1"/>
              </a:solidFill>
              <a:latin typeface="Verdana" panose="020B0604030504040204" pitchFamily="34" charset="0"/>
              <a:cs typeface="Verdana" panose="020B0604030504040204" pitchFamily="34" charset="0"/>
            </a:endParaRPr>
          </a:p>
          <a:p>
            <a:endParaRPr lang="en-US" sz="1400" dirty="0">
              <a:solidFill>
                <a:schemeClr val="bg1"/>
              </a:solidFill>
              <a:latin typeface="Verdana" panose="020B0604030504040204" pitchFamily="34" charset="0"/>
              <a:cs typeface="Verdana" panose="020B0604030504040204" pitchFamily="34" charset="0"/>
            </a:endParaRPr>
          </a:p>
          <a:p>
            <a:endParaRPr lang="en-US" sz="1400" dirty="0">
              <a:solidFill>
                <a:schemeClr val="bg1"/>
              </a:solidFill>
              <a:latin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65"/>
          <p:cNvSpPr txBox="1"/>
          <p:nvPr/>
        </p:nvSpPr>
        <p:spPr>
          <a:xfrm>
            <a:off x="306027" y="934471"/>
            <a:ext cx="7650533" cy="351517"/>
          </a:xfrm>
          <a:prstGeom prst="rect">
            <a:avLst/>
          </a:prstGeom>
          <a:noFill/>
          <a:ln>
            <a:noFill/>
          </a:ln>
        </p:spPr>
        <p:txBody>
          <a:bodyPr wrap="square" lIns="86393" tIns="43185" rIns="86393" bIns="43185" anchor="t" anchorCtr="0">
            <a:spAutoFit/>
          </a:bodyPr>
          <a:lstStyle/>
          <a:p>
            <a:pPr algn="just">
              <a:lnSpc>
                <a:spcPct val="150000"/>
              </a:lnSpc>
              <a:buClr>
                <a:srgbClr val="C00000"/>
              </a:buClr>
              <a:buSzPct val="25000"/>
            </a:pPr>
            <a:r>
              <a:rPr lang="en-US" sz="1323" dirty="0">
                <a:solidFill>
                  <a:srgbClr val="C00000"/>
                </a:solidFill>
                <a:latin typeface="Verdana" panose="020B0604030504040204"/>
                <a:ea typeface="Verdana" panose="020B0604030504040204"/>
                <a:cs typeface="Verdana" panose="020B0604030504040204"/>
                <a:sym typeface="Verdana" panose="020B0604030504040204"/>
              </a:rPr>
              <a:t>https://www.tensorflow.org/get_started/mnist/beginners</a:t>
            </a:r>
          </a:p>
        </p:txBody>
      </p:sp>
      <p:pic>
        <p:nvPicPr>
          <p:cNvPr id="6" name="Shape 966"/>
          <p:cNvPicPr preferRelativeResize="0"/>
          <p:nvPr/>
        </p:nvPicPr>
        <p:blipFill rotWithShape="1">
          <a:blip r:embed="rId2"/>
          <a:srcRect/>
          <a:stretch>
            <a:fillRect/>
          </a:stretch>
        </p:blipFill>
        <p:spPr>
          <a:xfrm>
            <a:off x="526546" y="1657535"/>
            <a:ext cx="7389908" cy="3699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84623" y="1118237"/>
            <a:ext cx="7236638" cy="3982852"/>
          </a:xfrm>
          <a:prstGeom prst="rect">
            <a:avLst/>
          </a:prstGeom>
          <a:noFill/>
          <a:ln>
            <a:noFill/>
          </a:ln>
        </p:spPr>
      </p:pic>
      <p:sp>
        <p:nvSpPr>
          <p:cNvPr id="2" name="Rectangle 1"/>
          <p:cNvSpPr/>
          <p:nvPr/>
        </p:nvSpPr>
        <p:spPr>
          <a:xfrm>
            <a:off x="404503" y="5090509"/>
            <a:ext cx="7763718" cy="330283"/>
          </a:xfrm>
          <a:prstGeom prst="rect">
            <a:avLst/>
          </a:prstGeom>
        </p:spPr>
        <p:txBody>
          <a:bodyPr wrap="square">
            <a:spAutoFit/>
          </a:bodyPr>
          <a:lstStyle/>
          <a:p>
            <a:pPr algn="ctr">
              <a:lnSpc>
                <a:spcPct val="107000"/>
              </a:lnSpc>
              <a:spcAft>
                <a:spcPts val="756"/>
              </a:spcAft>
            </a:pPr>
            <a:r>
              <a:rPr lang="en-GB" sz="1512" u="sng" dirty="0">
                <a:solidFill>
                  <a:srgbClr val="0000FF"/>
                </a:solidFill>
                <a:latin typeface="+mj-lt"/>
                <a:ea typeface="Calibri" panose="020F0502020204030204" charset="0"/>
                <a:cs typeface="Times New Roman" panose="02020603050405020304" pitchFamily="18" charset="0"/>
                <a:hlinkClick r:id="rId3"/>
              </a:rPr>
              <a:t>https://www.mathsisfun.com/algebra/matrix-multiplying.html</a:t>
            </a:r>
            <a:r>
              <a:rPr lang="en-GB" sz="1512" dirty="0">
                <a:solidFill>
                  <a:srgbClr val="0000FF"/>
                </a:solidFill>
                <a:latin typeface="+mj-lt"/>
                <a:ea typeface="Calibri" panose="020F0502020204030204" charset="0"/>
                <a:cs typeface="Times New Roman" panose="02020603050405020304" pitchFamily="18" charset="0"/>
              </a:rPr>
              <a:t> </a:t>
            </a:r>
            <a:endParaRPr lang="en-US" sz="1512" dirty="0">
              <a:solidFill>
                <a:srgbClr val="0000FF"/>
              </a:solidFill>
              <a:latin typeface="+mj-lt"/>
              <a:ea typeface="Calibri" panose="020F050202020403020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a:fillRect/>
          </a:stretch>
        </p:blipFill>
        <p:spPr>
          <a:xfrm>
            <a:off x="1381322" y="1070084"/>
            <a:ext cx="5402277" cy="4152966"/>
          </a:xfrm>
          <a:prstGeom prst="rect">
            <a:avLst/>
          </a:prstGeom>
          <a:noFill/>
          <a:ln w="9525">
            <a:noFill/>
          </a:ln>
        </p:spPr>
      </p:pic>
      <p:sp>
        <p:nvSpPr>
          <p:cNvPr id="109" name="Text Box 108"/>
          <p:cNvSpPr txBox="1"/>
          <p:nvPr/>
        </p:nvSpPr>
        <p:spPr>
          <a:xfrm>
            <a:off x="3465005" y="3363486"/>
            <a:ext cx="4800424" cy="266868"/>
          </a:xfrm>
          <a:prstGeom prst="rect">
            <a:avLst/>
          </a:prstGeom>
          <a:noFill/>
          <a:ln w="9525">
            <a:noFill/>
          </a:ln>
        </p:spPr>
        <p:txBody>
          <a:bodyPr>
            <a:spAutoFit/>
          </a:bodyPr>
          <a:lstStyle/>
          <a:p>
            <a:r>
              <a:rPr lang="en-US" sz="1134">
                <a:latin typeface="Verdana" panose="020B0604030504040204" pitchFamily="34" charset="0"/>
                <a:ea typeface="SimSun" panose="02010600030101010101" pitchFamily="2" charset="-122"/>
                <a:cs typeface="Times New Roman" panose="02020603050405020304" pitchFamily="18" charset="0"/>
              </a:rPr>
              <a:t> </a:t>
            </a:r>
            <a:endParaRPr lang="en-US" sz="1607"/>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p:nvPr/>
        </p:nvPicPr>
        <p:blipFill>
          <a:blip r:embed="rId2"/>
          <a:stretch>
            <a:fillRect/>
          </a:stretch>
        </p:blipFill>
        <p:spPr>
          <a:xfrm>
            <a:off x="1221107" y="990276"/>
            <a:ext cx="5722105" cy="4148766"/>
          </a:xfrm>
          <a:prstGeom prst="rect">
            <a:avLst/>
          </a:prstGeom>
          <a:noFill/>
          <a:ln w="9525">
            <a:noFill/>
          </a:ln>
        </p:spPr>
      </p:pic>
      <p:sp>
        <p:nvSpPr>
          <p:cNvPr id="110" name="Text Box 109"/>
          <p:cNvSpPr txBox="1"/>
          <p:nvPr/>
        </p:nvSpPr>
        <p:spPr>
          <a:xfrm>
            <a:off x="2250798" y="4266565"/>
            <a:ext cx="4800424" cy="266868"/>
          </a:xfrm>
          <a:prstGeom prst="rect">
            <a:avLst/>
          </a:prstGeom>
          <a:noFill/>
          <a:ln w="9525">
            <a:noFill/>
          </a:ln>
        </p:spPr>
        <p:txBody>
          <a:bodyPr>
            <a:spAutoFit/>
          </a:bodyPr>
          <a:lstStyle/>
          <a:p>
            <a:r>
              <a:rPr lang="en-US" sz="1134">
                <a:latin typeface="Verdana" panose="020B0604030504040204" pitchFamily="34" charset="0"/>
                <a:ea typeface="SimSun" panose="02010600030101010101" pitchFamily="2" charset="-122"/>
                <a:cs typeface="Times New Roman" panose="02020603050405020304" pitchFamily="18" charset="0"/>
              </a:rPr>
              <a:t> </a:t>
            </a:r>
            <a:endParaRPr lang="en-US" sz="1607"/>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7291" y="1122078"/>
            <a:ext cx="7651458" cy="4750724"/>
          </a:xfrm>
          <a:prstGeom prst="rect">
            <a:avLst/>
          </a:prstGeom>
        </p:spPr>
        <p:txBody>
          <a:bodyPr wrap="square">
            <a:spAutoFit/>
          </a:bodyPr>
          <a:lstStyle/>
          <a:p>
            <a:pPr algn="just">
              <a:lnSpc>
                <a:spcPct val="150000"/>
              </a:lnSpc>
            </a:pPr>
            <a:r>
              <a:rPr lang="en-GB" sz="1701" dirty="0">
                <a:solidFill>
                  <a:srgbClr val="0000FF"/>
                </a:solidFill>
                <a:latin typeface="Verdana" panose="020B0604030504040204" pitchFamily="34" charset="0"/>
                <a:ea typeface="Verdana" panose="020B0604030504040204" pitchFamily="34" charset="0"/>
                <a:cs typeface="Calibri" panose="020F0502020204030204" charset="0"/>
              </a:rPr>
              <a:t>From a mathematical perspective, </a:t>
            </a:r>
            <a:r>
              <a:rPr lang="en-GB" sz="1701" b="1" i="1" dirty="0">
                <a:solidFill>
                  <a:srgbClr val="FF0000"/>
                </a:solidFill>
                <a:latin typeface="Verdana" panose="020B0604030504040204" pitchFamily="34" charset="0"/>
                <a:ea typeface="Verdana" panose="020B0604030504040204" pitchFamily="34" charset="0"/>
                <a:cs typeface="Calibri" panose="020F0502020204030204" charset="0"/>
              </a:rPr>
              <a:t>“Convolutional networks are simply neural networks that use convolution in place of general matrix multiplication in at least one of their layers."  </a:t>
            </a:r>
            <a:r>
              <a:rPr lang="en-GB" sz="1701" dirty="0">
                <a:solidFill>
                  <a:srgbClr val="0000FF"/>
                </a:solidFill>
                <a:latin typeface="Verdana" panose="020B0604030504040204" pitchFamily="34" charset="0"/>
                <a:ea typeface="Verdana" panose="020B0604030504040204" pitchFamily="34" charset="0"/>
                <a:cs typeface="Calibri" panose="020F0502020204030204" charset="0"/>
              </a:rPr>
              <a:t>(reference Bengio – Goodfellow) i.e. instead of doing </a:t>
            </a:r>
            <a:r>
              <a:rPr lang="en-GB" sz="1701" dirty="0">
                <a:solidFill>
                  <a:srgbClr val="FF0000"/>
                </a:solidFill>
                <a:latin typeface="Verdana" panose="020B0604030504040204" pitchFamily="34" charset="0"/>
                <a:ea typeface="Verdana" panose="020B0604030504040204" pitchFamily="34" charset="0"/>
                <a:cs typeface="Calibri" panose="020F0502020204030204" charset="0"/>
              </a:rPr>
              <a:t>matrix-matrix</a:t>
            </a:r>
            <a:r>
              <a:rPr lang="en-GB" sz="1701" dirty="0">
                <a:solidFill>
                  <a:srgbClr val="0000FF"/>
                </a:solidFill>
                <a:latin typeface="Verdana" panose="020B0604030504040204" pitchFamily="34" charset="0"/>
                <a:ea typeface="Verdana" panose="020B0604030504040204" pitchFamily="34" charset="0"/>
                <a:cs typeface="Calibri" panose="020F0502020204030204" charset="0"/>
              </a:rPr>
              <a:t> multiplication between two layers, the </a:t>
            </a:r>
            <a:r>
              <a:rPr lang="en-GB" sz="1701" dirty="0">
                <a:solidFill>
                  <a:srgbClr val="FF0000"/>
                </a:solidFill>
                <a:latin typeface="Verdana" panose="020B0604030504040204" pitchFamily="34" charset="0"/>
                <a:ea typeface="Verdana" panose="020B0604030504040204" pitchFamily="34" charset="0"/>
                <a:cs typeface="Calibri" panose="020F0502020204030204" charset="0"/>
              </a:rPr>
              <a:t>convolution operation </a:t>
            </a:r>
            <a:r>
              <a:rPr lang="en-GB" sz="1701" dirty="0">
                <a:solidFill>
                  <a:srgbClr val="0000FF"/>
                </a:solidFill>
                <a:latin typeface="Verdana" panose="020B0604030504040204" pitchFamily="34" charset="0"/>
                <a:ea typeface="Verdana" panose="020B0604030504040204" pitchFamily="34" charset="0"/>
                <a:cs typeface="Calibri" panose="020F0502020204030204" charset="0"/>
              </a:rPr>
              <a:t>can be understood as a "kernel" or "filter" (a small matrix, e.g., 3x3) that slides over an input feature space (e.g., image, or the hidden layer units). Here, one sliding step does an element-wise multiplication between the "kernel" (e.g., 3x3) and an, e.g. 3x3 image patch resulting in an 3x3 output, which is summed up to a single number. This is repeated by sliding over the image then to obtain an output "image".</a:t>
            </a:r>
            <a:endParaRPr lang="en-US" sz="1512"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 Box 109"/>
          <p:cNvSpPr txBox="1"/>
          <p:nvPr/>
        </p:nvSpPr>
        <p:spPr>
          <a:xfrm>
            <a:off x="2361208" y="4280367"/>
            <a:ext cx="4800424" cy="266868"/>
          </a:xfrm>
          <a:prstGeom prst="rect">
            <a:avLst/>
          </a:prstGeom>
          <a:noFill/>
          <a:ln w="9525">
            <a:noFill/>
          </a:ln>
        </p:spPr>
        <p:txBody>
          <a:bodyPr>
            <a:spAutoFit/>
          </a:bodyPr>
          <a:lstStyle/>
          <a:p>
            <a:r>
              <a:rPr lang="en-US" sz="1134">
                <a:latin typeface="Verdana" panose="020B0604030504040204" pitchFamily="34" charset="0"/>
                <a:ea typeface="SimSun" panose="02010600030101010101" pitchFamily="2" charset="-122"/>
                <a:cs typeface="Times New Roman" panose="02020603050405020304" pitchFamily="18" charset="0"/>
              </a:rPr>
              <a:t> </a:t>
            </a:r>
            <a:endParaRPr lang="en-US" sz="1607"/>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03" y="1142765"/>
            <a:ext cx="6424457" cy="17582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25579" y="3799486"/>
            <a:ext cx="6692397" cy="339645"/>
          </a:xfrm>
          <a:prstGeom prst="rect">
            <a:avLst/>
          </a:prstGeom>
          <a:noFill/>
        </p:spPr>
        <p:txBody>
          <a:bodyPr wrap="square">
            <a:spAutoFit/>
          </a:bodyPr>
          <a:lstStyle/>
          <a:p>
            <a:r>
              <a:rPr lang="en-GB" sz="1607" dirty="0">
                <a:solidFill>
                  <a:srgbClr val="0000FF"/>
                </a:solidFill>
              </a:rPr>
              <a:t>(40*0)+(42*1)+(46*0) + (46*0)+(50*0)+(55*0) + (52*0)+(56*0)+(58*0) = 42</a:t>
            </a:r>
          </a:p>
        </p:txBody>
      </p:sp>
      <p:sp>
        <p:nvSpPr>
          <p:cNvPr id="10" name="TextBox 9"/>
          <p:cNvSpPr txBox="1"/>
          <p:nvPr/>
        </p:nvSpPr>
        <p:spPr>
          <a:xfrm>
            <a:off x="825579" y="4820726"/>
            <a:ext cx="7111851" cy="339645"/>
          </a:xfrm>
          <a:prstGeom prst="rect">
            <a:avLst/>
          </a:prstGeom>
          <a:noFill/>
        </p:spPr>
        <p:txBody>
          <a:bodyPr wrap="square">
            <a:spAutoFit/>
          </a:bodyPr>
          <a:lstStyle/>
          <a:p>
            <a:r>
              <a:rPr lang="en-GB" sz="1607" dirty="0">
                <a:solidFill>
                  <a:srgbClr val="0000FF"/>
                </a:solidFill>
              </a:rPr>
              <a:t>https://docs.gimp.org/2.8/en/plug-in-convmatrix.html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073150"/>
            <a:ext cx="6775450" cy="45179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Equation of a straight line …</a:t>
            </a:r>
          </a:p>
        </p:txBody>
      </p:sp>
      <p:pic>
        <p:nvPicPr>
          <p:cNvPr id="2" name="Picture 1"/>
          <p:cNvPicPr>
            <a:picLocks noChangeAspect="1"/>
          </p:cNvPicPr>
          <p:nvPr/>
        </p:nvPicPr>
        <p:blipFill>
          <a:blip r:embed="rId2"/>
          <a:stretch>
            <a:fillRect/>
          </a:stretch>
        </p:blipFill>
        <p:spPr>
          <a:xfrm>
            <a:off x="1883410" y="1795145"/>
            <a:ext cx="4873625" cy="37553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224915"/>
            <a:ext cx="6775450" cy="4191276"/>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1) Multiple Linear Regression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first obvious variant of the simple Linear Regression is multiple linear regression. When there is only one feature, we have Uni-variate Linear Regression, and if there are multiple features, we have Multiple Linear Regression. </a:t>
            </a:r>
            <a:r>
              <a:rPr lang="en-US" sz="1800" dirty="0">
                <a:solidFill>
                  <a:srgbClr val="FF0000"/>
                </a:solidFill>
                <a:latin typeface="Verdana" panose="020B0604030504040204" pitchFamily="34" charset="0"/>
                <a:cs typeface="Verdana" panose="020B0604030504040204" pitchFamily="34" charset="0"/>
              </a:rPr>
              <a:t>For Multiple linear regression</a:t>
            </a:r>
            <a:r>
              <a:rPr lang="en-US" sz="1800" dirty="0">
                <a:solidFill>
                  <a:srgbClr val="0000FF"/>
                </a:solidFill>
                <a:latin typeface="Verdana" panose="020B0604030504040204" pitchFamily="34" charset="0"/>
                <a:cs typeface="Verdana" panose="020B0604030504040204" pitchFamily="34" charset="0"/>
              </a:rPr>
              <a:t>, the model can be represented in a general form as</a:t>
            </a:r>
          </a:p>
          <a:p>
            <a:pPr algn="just">
              <a:lnSpc>
                <a:spcPct val="150000"/>
              </a:lnSpc>
            </a:pPr>
            <a:r>
              <a:rPr lang="en-US" sz="1800" dirty="0">
                <a:solidFill>
                  <a:srgbClr val="0000FF"/>
                </a:solidFill>
                <a:latin typeface="Verdana" panose="020B0604030504040204" pitchFamily="34" charset="0"/>
                <a:cs typeface="Verdana" panose="020B0604030504040204" pitchFamily="34" charset="0"/>
              </a:rPr>
              <a:t>This equation is a more generic form of the equation y = mx + c</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1124819" y="5198745"/>
            <a:ext cx="6054725" cy="7092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25425" y="4980305"/>
            <a:ext cx="8174990" cy="414020"/>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Image Credits: http://wiki.engageeducation.org.au/further-maths/data-analysis/resi...</a:t>
            </a:r>
          </a:p>
        </p:txBody>
      </p:sp>
      <p:pic>
        <p:nvPicPr>
          <p:cNvPr id="2" name="Picture 1"/>
          <p:cNvPicPr>
            <a:picLocks noChangeAspect="1"/>
          </p:cNvPicPr>
          <p:nvPr/>
        </p:nvPicPr>
        <p:blipFill>
          <a:blip r:embed="rId2"/>
          <a:stretch>
            <a:fillRect/>
          </a:stretch>
        </p:blipFill>
        <p:spPr>
          <a:xfrm>
            <a:off x="1563370" y="1183005"/>
            <a:ext cx="4869815" cy="36175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32180" y="1027430"/>
            <a:ext cx="6775450" cy="133794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To define and measure the error of our model we define the cost function as the sum of the squares of the residuals. The cost function is denoted by</a:t>
            </a:r>
          </a:p>
        </p:txBody>
      </p:sp>
      <p:sp>
        <p:nvSpPr>
          <p:cNvPr id="4" name="Text Box 3"/>
          <p:cNvSpPr txBox="1"/>
          <p:nvPr/>
        </p:nvSpPr>
        <p:spPr>
          <a:xfrm>
            <a:off x="932815" y="4582160"/>
            <a:ext cx="6775450" cy="867289"/>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Multiple linear regression can be illustrated in the commonly used </a:t>
            </a:r>
            <a:r>
              <a:rPr lang="en-US" sz="1800" dirty="0">
                <a:solidFill>
                  <a:srgbClr val="FF0000"/>
                </a:solidFill>
                <a:latin typeface="Verdana" panose="020B0604030504040204" pitchFamily="34" charset="0"/>
                <a:cs typeface="Verdana" panose="020B0604030504040204" pitchFamily="34" charset="0"/>
              </a:rPr>
              <a:t>Boston Housing Dataset</a:t>
            </a:r>
          </a:p>
        </p:txBody>
      </p:sp>
      <p:pic>
        <p:nvPicPr>
          <p:cNvPr id="5" name="Picture 4"/>
          <p:cNvPicPr>
            <a:picLocks noChangeAspect="1"/>
          </p:cNvPicPr>
          <p:nvPr/>
        </p:nvPicPr>
        <p:blipFill>
          <a:blip r:embed="rId2"/>
          <a:stretch>
            <a:fillRect/>
          </a:stretch>
        </p:blipFill>
        <p:spPr>
          <a:xfrm>
            <a:off x="2404110" y="2639695"/>
            <a:ext cx="3832225" cy="1005205"/>
          </a:xfrm>
          <a:prstGeom prst="rect">
            <a:avLst/>
          </a:prstGeom>
        </p:spPr>
      </p:pic>
      <p:sp>
        <p:nvSpPr>
          <p:cNvPr id="6" name="Text Box 5"/>
          <p:cNvSpPr txBox="1"/>
          <p:nvPr/>
        </p:nvSpPr>
        <p:spPr>
          <a:xfrm>
            <a:off x="344170" y="3644900"/>
            <a:ext cx="7953375" cy="414020"/>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Credits: http://www.wbur.org/radioboston/2013/09/18/bostons-housing-challenge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86867" y="2013181"/>
            <a:ext cx="6642586" cy="674031"/>
          </a:xfrm>
          <a:prstGeom prst="rect">
            <a:avLst/>
          </a:prstGeom>
          <a:ln w="28575">
            <a:noFill/>
          </a:ln>
        </p:spPr>
        <p:txBody>
          <a:bodyPr wrap="square">
            <a:spAutoFit/>
          </a:bodyPr>
          <a:lstStyle/>
          <a:p>
            <a:pPr algn="ctr" defTabSz="408051"/>
            <a:r>
              <a:rPr lang="en-US" sz="3780" b="1" dirty="0">
                <a:ln w="22225">
                  <a:noFill/>
                  <a:prstDash val="solid"/>
                </a:ln>
                <a:gradFill>
                  <a:gsLst>
                    <a:gs pos="0">
                      <a:srgbClr val="E30000"/>
                    </a:gs>
                    <a:gs pos="100000">
                      <a:srgbClr val="760303"/>
                    </a:gs>
                  </a:gsLst>
                  <a:lin ang="5400000" scaled="0"/>
                </a:gradFill>
                <a:latin typeface="Verdana" panose="020B0604030504040204" pitchFamily="34" charset="0"/>
                <a:ea typeface="Verdana" panose="020B0604030504040204" pitchFamily="34" charset="0"/>
                <a:cs typeface="Verdana" panose="020B0604030504040204" pitchFamily="34" charset="0"/>
              </a:rPr>
              <a:t>MLP and Convolution </a:t>
            </a:r>
            <a:endParaRPr lang="en-US" sz="1890" b="1" dirty="0">
              <a:ln w="22225">
                <a:noFill/>
                <a:prstDash val="solid"/>
              </a:ln>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89486" y="2980700"/>
            <a:ext cx="4260850" cy="521970"/>
          </a:xfrm>
          <a:prstGeom prst="rect">
            <a:avLst/>
          </a:prstGeom>
        </p:spPr>
        <p:txBody>
          <a:bodyPr wrap="none">
            <a:spAutoFit/>
          </a:bodyPr>
          <a:lstStyle/>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Perceptron Learning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8475" y="1100455"/>
            <a:ext cx="5104130" cy="41294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3495" y="3005208"/>
            <a:ext cx="6054725" cy="709295"/>
          </a:xfrm>
          <a:prstGeom prst="rect">
            <a:avLst/>
          </a:prstGeom>
        </p:spPr>
      </p:pic>
    </p:spTree>
    <p:extLst>
      <p:ext uri="{BB962C8B-B14F-4D97-AF65-F5344CB8AC3E}">
        <p14:creationId xmlns:p14="http://schemas.microsoft.com/office/powerpoint/2010/main" val="1507758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453" y="2980700"/>
            <a:ext cx="4780915" cy="521970"/>
          </a:xfrm>
          <a:prstGeom prst="rect">
            <a:avLst/>
          </a:prstGeom>
        </p:spPr>
        <p:txBody>
          <a:bodyPr wrap="none">
            <a:spAutoFit/>
          </a:bodyPr>
          <a:lstStyle/>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Multi-Layer Perceptron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0160" y="1241425"/>
            <a:ext cx="6080125" cy="4174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78460" y="4758055"/>
            <a:ext cx="7882890" cy="133794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This leads us to the image above from the Deep Learning book by Goodfellow , Bengio , Courville  which shows how a hierarchy of layers of neurons can make a decision.</a:t>
            </a:r>
          </a:p>
        </p:txBody>
      </p:sp>
      <p:pic>
        <p:nvPicPr>
          <p:cNvPr id="2" name="Picture 1"/>
          <p:cNvPicPr>
            <a:picLocks noChangeAspect="1"/>
          </p:cNvPicPr>
          <p:nvPr/>
        </p:nvPicPr>
        <p:blipFill>
          <a:blip r:embed="rId2"/>
          <a:stretch>
            <a:fillRect/>
          </a:stretch>
        </p:blipFill>
        <p:spPr>
          <a:xfrm>
            <a:off x="1742440" y="936625"/>
            <a:ext cx="4651375" cy="36766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0216" y="2980700"/>
            <a:ext cx="5279390" cy="953135"/>
          </a:xfrm>
          <a:prstGeom prst="rect">
            <a:avLst/>
          </a:prstGeom>
        </p:spPr>
        <p:txBody>
          <a:bodyPr wrap="none">
            <a:spAutoFit/>
          </a:bodyPr>
          <a:lstStyle/>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Deep Learning – a highly </a:t>
            </a:r>
          </a:p>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parameterised model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458595"/>
            <a:ext cx="6775450" cy="299974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One final aspect of the model we can infer is – MLP (Deep Learning) is an example of a </a:t>
            </a:r>
            <a:r>
              <a:rPr lang="en-US" sz="1800" dirty="0">
                <a:solidFill>
                  <a:srgbClr val="FF0000"/>
                </a:solidFill>
                <a:latin typeface="Verdana" panose="020B0604030504040204" pitchFamily="34" charset="0"/>
                <a:cs typeface="Verdana" panose="020B0604030504040204" pitchFamily="34" charset="0"/>
              </a:rPr>
              <a:t>highly parameterized model.</a:t>
            </a:r>
            <a:r>
              <a:rPr lang="en-US" sz="1800" dirty="0">
                <a:solidFill>
                  <a:srgbClr val="0000FF"/>
                </a:solidFill>
                <a:latin typeface="Verdana" panose="020B0604030504040204" pitchFamily="34" charset="0"/>
                <a:cs typeface="Verdana" panose="020B0604030504040204" pitchFamily="34" charset="0"/>
              </a:rPr>
              <a:t> Considering our example of finding the price of a house based on a set of features, for the equation y = mx + c, </a:t>
            </a:r>
            <a:r>
              <a:rPr lang="en-US" sz="1800" dirty="0">
                <a:solidFill>
                  <a:srgbClr val="FF0000"/>
                </a:solidFill>
                <a:latin typeface="Verdana" panose="020B0604030504040204" pitchFamily="34" charset="0"/>
                <a:cs typeface="Verdana" panose="020B0604030504040204" pitchFamily="34" charset="0"/>
              </a:rPr>
              <a:t>the quantities m and c are called the parameters</a:t>
            </a:r>
            <a:r>
              <a:rPr lang="en-US" sz="1800" dirty="0">
                <a:solidFill>
                  <a:srgbClr val="0000FF"/>
                </a:solidFill>
                <a:latin typeface="Verdana" panose="020B0604030504040204" pitchFamily="34" charset="0"/>
                <a:cs typeface="Verdana" panose="020B0604030504040204" pitchFamily="34" charset="0"/>
              </a:rPr>
              <a:t>. We derive the value of the parameters from the data and the strategy for solving the equation.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446530"/>
            <a:ext cx="6775450" cy="341503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r>
              <a:rPr lang="en-US" sz="1800" dirty="0">
                <a:solidFill>
                  <a:srgbClr val="FF0000"/>
                </a:solidFill>
                <a:latin typeface="Verdana" panose="020B0604030504040204" pitchFamily="34" charset="0"/>
                <a:cs typeface="Verdana" panose="020B0604030504040204" pitchFamily="34" charset="0"/>
              </a:rPr>
              <a:t>The parameters of an equation can be seen as the degrees of freedom</a:t>
            </a:r>
            <a:r>
              <a:rPr lang="en-US" sz="1800" dirty="0">
                <a:solidFill>
                  <a:srgbClr val="0000FF"/>
                </a:solidFill>
                <a:latin typeface="Verdana" panose="020B0604030504040204" pitchFamily="34" charset="0"/>
                <a:cs typeface="Verdana" panose="020B0604030504040204" pitchFamily="34" charset="0"/>
              </a:rPr>
              <a:t>.  Linear regression has a relatively smaller number of parameters. However, the more complex MLP has a much wider range of parameters (degrees of freedom). </a:t>
            </a:r>
            <a:r>
              <a:rPr lang="en-US" sz="1800" dirty="0">
                <a:solidFill>
                  <a:srgbClr val="FF0000"/>
                </a:solidFill>
                <a:latin typeface="Verdana" panose="020B0604030504040204" pitchFamily="34" charset="0"/>
                <a:cs typeface="Verdana" panose="020B0604030504040204" pitchFamily="34" charset="0"/>
              </a:rPr>
              <a:t>Both are parameterized models, but MLPs follow a more complex optimization strategy (back propagation and gradient descent) than Linear Regression (least square)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25425" y="5304025"/>
            <a:ext cx="8174990" cy="379976"/>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Image Credits: </a:t>
            </a:r>
            <a:r>
              <a:rPr lang="en-GB" sz="1400" dirty="0">
                <a:hlinkClick r:id="rId2"/>
              </a:rPr>
              <a:t>https://sebastianraschka.com/faq/docs/closed-form-vs-gd.html</a:t>
            </a:r>
            <a:endParaRPr lang="en-US" sz="1400" dirty="0">
              <a:solidFill>
                <a:srgbClr val="0000FF"/>
              </a:solidFill>
              <a:latin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59053A6A-AB9F-476E-944F-465CE9AFF0D4}"/>
              </a:ext>
            </a:extLst>
          </p:cNvPr>
          <p:cNvPicPr>
            <a:picLocks noChangeAspect="1"/>
          </p:cNvPicPr>
          <p:nvPr/>
        </p:nvPicPr>
        <p:blipFill>
          <a:blip r:embed="rId3"/>
          <a:stretch>
            <a:fillRect/>
          </a:stretch>
        </p:blipFill>
        <p:spPr>
          <a:xfrm>
            <a:off x="225425" y="1261152"/>
            <a:ext cx="7609719" cy="3488401"/>
          </a:xfrm>
          <a:prstGeom prst="rect">
            <a:avLst/>
          </a:prstGeom>
        </p:spPr>
      </p:pic>
    </p:spTree>
    <p:extLst>
      <p:ext uri="{BB962C8B-B14F-4D97-AF65-F5344CB8AC3E}">
        <p14:creationId xmlns:p14="http://schemas.microsoft.com/office/powerpoint/2010/main" val="293622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bwMode="auto">
          <a:xfrm>
            <a:off x="799838" y="1343263"/>
            <a:ext cx="6475934" cy="3155105"/>
          </a:xfrm>
          <a:prstGeom prst="rect">
            <a:avLst/>
          </a:prstGeom>
          <a:noFill/>
        </p:spPr>
      </p:pic>
      <p:sp>
        <p:nvSpPr>
          <p:cNvPr id="3" name="Rectangle 2"/>
          <p:cNvSpPr/>
          <p:nvPr/>
        </p:nvSpPr>
        <p:spPr>
          <a:xfrm>
            <a:off x="799838" y="5500448"/>
            <a:ext cx="3705103" cy="266868"/>
          </a:xfrm>
          <a:prstGeom prst="rect">
            <a:avLst/>
          </a:prstGeom>
        </p:spPr>
        <p:txBody>
          <a:bodyPr wrap="square">
            <a:spAutoFit/>
          </a:bodyPr>
          <a:lstStyle/>
          <a:p>
            <a:r>
              <a:rPr lang="en-US" sz="1134" dirty="0"/>
              <a:t>Image source: Xenon stack </a:t>
            </a:r>
          </a:p>
        </p:txBody>
      </p:sp>
    </p:spTree>
    <p:extLst>
      <p:ext uri="{BB962C8B-B14F-4D97-AF65-F5344CB8AC3E}">
        <p14:creationId xmlns:p14="http://schemas.microsoft.com/office/powerpoint/2010/main" val="1958175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25425" y="5304025"/>
            <a:ext cx="8174990" cy="379976"/>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Image Credits: </a:t>
            </a:r>
            <a:r>
              <a:rPr lang="en-GB" sz="1400" dirty="0">
                <a:hlinkClick r:id="rId2"/>
              </a:rPr>
              <a:t>https://sebastianraschka.com/faq/docs/closed-form-vs-gd.html</a:t>
            </a:r>
            <a:endParaRPr lang="en-US" sz="1400" dirty="0">
              <a:solidFill>
                <a:srgbClr val="0000FF"/>
              </a:solidFill>
              <a:latin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ECA64537-7E29-40BA-921D-8EEC6179C230}"/>
              </a:ext>
            </a:extLst>
          </p:cNvPr>
          <p:cNvPicPr>
            <a:picLocks noChangeAspect="1"/>
          </p:cNvPicPr>
          <p:nvPr/>
        </p:nvPicPr>
        <p:blipFill>
          <a:blip r:embed="rId3"/>
          <a:stretch>
            <a:fillRect/>
          </a:stretch>
        </p:blipFill>
        <p:spPr>
          <a:xfrm>
            <a:off x="240348" y="966371"/>
            <a:ext cx="6616653" cy="4337654"/>
          </a:xfrm>
          <a:prstGeom prst="rect">
            <a:avLst/>
          </a:prstGeom>
        </p:spPr>
      </p:pic>
    </p:spTree>
    <p:extLst>
      <p:ext uri="{BB962C8B-B14F-4D97-AF65-F5344CB8AC3E}">
        <p14:creationId xmlns:p14="http://schemas.microsoft.com/office/powerpoint/2010/main" val="373086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32886" y="5969850"/>
            <a:ext cx="8174990" cy="379976"/>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Image Credits: </a:t>
            </a:r>
            <a:r>
              <a:rPr lang="en-GB" sz="1400" dirty="0">
                <a:hlinkClick r:id="rId2"/>
              </a:rPr>
              <a:t>https://sebastianraschka.com/faq/docs/closed-form-vs-gd.html</a:t>
            </a:r>
            <a:endParaRPr lang="en-US" sz="1400" dirty="0">
              <a:solidFill>
                <a:srgbClr val="0000FF"/>
              </a:solidFill>
              <a:latin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8D6415F4-C051-489B-ABD6-2C5554A1DE72}"/>
              </a:ext>
            </a:extLst>
          </p:cNvPr>
          <p:cNvPicPr>
            <a:picLocks noChangeAspect="1"/>
          </p:cNvPicPr>
          <p:nvPr/>
        </p:nvPicPr>
        <p:blipFill>
          <a:blip r:embed="rId3"/>
          <a:stretch>
            <a:fillRect/>
          </a:stretch>
        </p:blipFill>
        <p:spPr>
          <a:xfrm>
            <a:off x="232886" y="875372"/>
            <a:ext cx="6728814" cy="5094478"/>
          </a:xfrm>
          <a:prstGeom prst="rect">
            <a:avLst/>
          </a:prstGeom>
        </p:spPr>
      </p:pic>
    </p:spTree>
    <p:extLst>
      <p:ext uri="{BB962C8B-B14F-4D97-AF65-F5344CB8AC3E}">
        <p14:creationId xmlns:p14="http://schemas.microsoft.com/office/powerpoint/2010/main" val="2824755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32886" y="5969850"/>
            <a:ext cx="8174990" cy="379976"/>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Image Credits: </a:t>
            </a:r>
            <a:r>
              <a:rPr lang="en-GB" sz="1400" dirty="0">
                <a:hlinkClick r:id="rId2"/>
              </a:rPr>
              <a:t>https://sebastianraschka.com/faq/docs/closed-form-vs-gd.html</a:t>
            </a:r>
            <a:endParaRPr lang="en-US" sz="1400" dirty="0">
              <a:solidFill>
                <a:srgbClr val="0000FF"/>
              </a:solidFill>
              <a:latin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C01B1844-9B2C-4B6D-AF64-12588B7EA9EA}"/>
              </a:ext>
            </a:extLst>
          </p:cNvPr>
          <p:cNvPicPr>
            <a:picLocks noChangeAspect="1"/>
          </p:cNvPicPr>
          <p:nvPr/>
        </p:nvPicPr>
        <p:blipFill>
          <a:blip r:embed="rId3"/>
          <a:stretch>
            <a:fillRect/>
          </a:stretch>
        </p:blipFill>
        <p:spPr>
          <a:xfrm>
            <a:off x="418339" y="1131657"/>
            <a:ext cx="7557686" cy="4747100"/>
          </a:xfrm>
          <a:prstGeom prst="rect">
            <a:avLst/>
          </a:prstGeom>
        </p:spPr>
      </p:pic>
    </p:spTree>
    <p:extLst>
      <p:ext uri="{BB962C8B-B14F-4D97-AF65-F5344CB8AC3E}">
        <p14:creationId xmlns:p14="http://schemas.microsoft.com/office/powerpoint/2010/main" val="1931085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32886" y="5969850"/>
            <a:ext cx="8174990" cy="379976"/>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Image Credits: </a:t>
            </a:r>
            <a:r>
              <a:rPr lang="en-GB" sz="1400" dirty="0">
                <a:hlinkClick r:id="rId2"/>
              </a:rPr>
              <a:t>https://sebastianraschka.com/faq/docs/closed-form-vs-gd.html</a:t>
            </a:r>
            <a:endParaRPr lang="en-US" sz="1400" dirty="0">
              <a:solidFill>
                <a:srgbClr val="0000FF"/>
              </a:solidFill>
              <a:latin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1B91E765-025C-463C-A71C-CC066EE98C5E}"/>
              </a:ext>
            </a:extLst>
          </p:cNvPr>
          <p:cNvPicPr>
            <a:picLocks noChangeAspect="1"/>
          </p:cNvPicPr>
          <p:nvPr/>
        </p:nvPicPr>
        <p:blipFill>
          <a:blip r:embed="rId3"/>
          <a:stretch>
            <a:fillRect/>
          </a:stretch>
        </p:blipFill>
        <p:spPr>
          <a:xfrm>
            <a:off x="142042" y="1582448"/>
            <a:ext cx="8212511" cy="2732099"/>
          </a:xfrm>
          <a:prstGeom prst="rect">
            <a:avLst/>
          </a:prstGeom>
        </p:spPr>
      </p:pic>
    </p:spTree>
    <p:extLst>
      <p:ext uri="{BB962C8B-B14F-4D97-AF65-F5344CB8AC3E}">
        <p14:creationId xmlns:p14="http://schemas.microsoft.com/office/powerpoint/2010/main" val="2864748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987" y="2980700"/>
            <a:ext cx="8085868" cy="523220"/>
          </a:xfrm>
          <a:prstGeom prst="rect">
            <a:avLst/>
          </a:prstGeom>
        </p:spPr>
        <p:txBody>
          <a:bodyPr wrap="none">
            <a:spAutoFit/>
          </a:bodyPr>
          <a:lstStyle/>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Backpropagation and Gradient Descent</a:t>
            </a:r>
          </a:p>
        </p:txBody>
      </p:sp>
    </p:spTree>
    <p:extLst>
      <p:ext uri="{BB962C8B-B14F-4D97-AF65-F5344CB8AC3E}">
        <p14:creationId xmlns:p14="http://schemas.microsoft.com/office/powerpoint/2010/main" val="2367307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24442" y="984891"/>
            <a:ext cx="6775450" cy="4406271"/>
          </a:xfrm>
          <a:prstGeom prst="rect">
            <a:avLst/>
          </a:prstGeom>
          <a:noFill/>
        </p:spPr>
        <p:txBody>
          <a:bodyPr wrap="square" rtlCol="0">
            <a:spAutoFit/>
          </a:bodyPr>
          <a:lstStyle/>
          <a:p>
            <a:pPr>
              <a:lnSpc>
                <a:spcPct val="107000"/>
              </a:lnSpc>
              <a:spcAft>
                <a:spcPts val="800"/>
              </a:spcAft>
            </a:pPr>
            <a:r>
              <a:rPr lang="en-GB" sz="1600" dirty="0">
                <a:solidFill>
                  <a:srgbClr val="FF0000"/>
                </a:solidFill>
                <a:latin typeface="+mj-lt"/>
                <a:cs typeface="Times New Roman" panose="02020603050405020304" pitchFamily="18" charset="0"/>
              </a:rPr>
              <a:t>B</a:t>
            </a:r>
            <a:r>
              <a:rPr lang="en-GB" sz="1600" dirty="0">
                <a:solidFill>
                  <a:srgbClr val="FF0000"/>
                </a:solidFill>
                <a:effectLst/>
                <a:latin typeface="+mj-lt"/>
                <a:ea typeface="Calibri" panose="020F0502020204030204" pitchFamily="34" charset="0"/>
                <a:cs typeface="Times New Roman" panose="02020603050405020304" pitchFamily="18" charset="0"/>
              </a:rPr>
              <a:t>ack propagation</a:t>
            </a:r>
            <a:r>
              <a:rPr lang="en-GB" sz="1600" dirty="0">
                <a:solidFill>
                  <a:srgbClr val="0000FF"/>
                </a:solidFill>
                <a:latin typeface="+mj-lt"/>
                <a:ea typeface="Calibri" panose="020F0502020204030204" pitchFamily="34" charset="0"/>
                <a:cs typeface="Times New Roman" panose="02020603050405020304" pitchFamily="18" charset="0"/>
              </a:rPr>
              <a:t>: </a:t>
            </a:r>
            <a:r>
              <a:rPr lang="en-GB" sz="1600" dirty="0">
                <a:solidFill>
                  <a:srgbClr val="0000FF"/>
                </a:solidFill>
                <a:effectLst/>
                <a:latin typeface="+mj-lt"/>
                <a:ea typeface="Calibri" panose="020F0502020204030204" pitchFamily="34" charset="0"/>
                <a:cs typeface="Times New Roman" panose="02020603050405020304" pitchFamily="18" charset="0"/>
              </a:rPr>
              <a:t>we find the total error</a:t>
            </a:r>
            <a:r>
              <a:rPr lang="en-GB" sz="1600" dirty="0">
                <a:solidFill>
                  <a:srgbClr val="0000FF"/>
                </a:solidFill>
                <a:latin typeface="+mj-lt"/>
                <a:ea typeface="Calibri" panose="020F0502020204030204" pitchFamily="34" charset="0"/>
                <a:cs typeface="Times New Roman" panose="02020603050405020304" pitchFamily="18" charset="0"/>
              </a:rPr>
              <a:t> </a:t>
            </a:r>
            <a:r>
              <a:rPr lang="en-GB" sz="1600" dirty="0">
                <a:solidFill>
                  <a:srgbClr val="0000FF"/>
                </a:solidFill>
                <a:effectLst/>
                <a:latin typeface="+mj-lt"/>
                <a:ea typeface="Calibri" panose="020F0502020204030204" pitchFamily="34" charset="0"/>
                <a:cs typeface="Times New Roman" panose="02020603050405020304" pitchFamily="18" charset="0"/>
              </a:rPr>
              <a:t>and we apportion the error to each layer </a:t>
            </a:r>
          </a:p>
          <a:p>
            <a:pPr>
              <a:lnSpc>
                <a:spcPct val="107000"/>
              </a:lnSpc>
              <a:spcAft>
                <a:spcPts val="800"/>
              </a:spcAft>
            </a:pPr>
            <a:r>
              <a:rPr lang="en-GB" sz="1600" dirty="0">
                <a:solidFill>
                  <a:srgbClr val="0000FF"/>
                </a:solidFill>
                <a:effectLst/>
                <a:latin typeface="+mj-lt"/>
                <a:ea typeface="Calibri" panose="020F0502020204030204" pitchFamily="34" charset="0"/>
                <a:cs typeface="Times New Roman" panose="02020603050405020304" pitchFamily="18" charset="0"/>
              </a:rPr>
              <a:t> </a:t>
            </a:r>
            <a:r>
              <a:rPr lang="en-GB" sz="1600" dirty="0">
                <a:solidFill>
                  <a:srgbClr val="FF0000"/>
                </a:solidFill>
                <a:latin typeface="+mj-lt"/>
                <a:ea typeface="Calibri" panose="020F0502020204030204" pitchFamily="34" charset="0"/>
                <a:cs typeface="Times New Roman" panose="02020603050405020304" pitchFamily="18" charset="0"/>
              </a:rPr>
              <a:t>For </a:t>
            </a:r>
            <a:r>
              <a:rPr lang="en-GB" sz="1600" dirty="0">
                <a:solidFill>
                  <a:srgbClr val="FF0000"/>
                </a:solidFill>
                <a:effectLst/>
                <a:latin typeface="+mj-lt"/>
                <a:ea typeface="Calibri" panose="020F0502020204030204" pitchFamily="34" charset="0"/>
                <a:cs typeface="Times New Roman" panose="02020603050405020304" pitchFamily="18" charset="0"/>
              </a:rPr>
              <a:t>each neuron in the layer</a:t>
            </a:r>
            <a:r>
              <a:rPr lang="en-GB" sz="1600" dirty="0">
                <a:solidFill>
                  <a:srgbClr val="0000FF"/>
                </a:solidFill>
                <a:effectLst/>
                <a:latin typeface="+mj-lt"/>
                <a:ea typeface="Calibri" panose="020F0502020204030204" pitchFamily="34" charset="0"/>
                <a:cs typeface="Times New Roman" panose="02020603050405020304" pitchFamily="18" charset="0"/>
              </a:rPr>
              <a:t>: Then apply gradient descent </a:t>
            </a:r>
          </a:p>
          <a:p>
            <a:pPr>
              <a:lnSpc>
                <a:spcPct val="107000"/>
              </a:lnSpc>
              <a:spcAft>
                <a:spcPts val="800"/>
              </a:spcAft>
            </a:pPr>
            <a:r>
              <a:rPr lang="en-GB" sz="1600" dirty="0">
                <a:solidFill>
                  <a:srgbClr val="0000FF"/>
                </a:solidFill>
                <a:effectLst/>
                <a:latin typeface="+mj-lt"/>
                <a:ea typeface="Calibri" panose="020F0502020204030204" pitchFamily="34" charset="0"/>
                <a:cs typeface="Times New Roman" panose="02020603050405020304" pitchFamily="18" charset="0"/>
              </a:rPr>
              <a:t> </a:t>
            </a:r>
            <a:r>
              <a:rPr lang="en-GB" sz="1600" dirty="0">
                <a:solidFill>
                  <a:srgbClr val="FF0000"/>
                </a:solidFill>
                <a:latin typeface="+mj-lt"/>
                <a:ea typeface="Calibri" panose="020F0502020204030204" pitchFamily="34" charset="0"/>
                <a:cs typeface="Times New Roman" panose="02020603050405020304" pitchFamily="18" charset="0"/>
              </a:rPr>
              <a:t>S</a:t>
            </a:r>
            <a:r>
              <a:rPr lang="en-GB" sz="1600" dirty="0">
                <a:solidFill>
                  <a:srgbClr val="FF0000"/>
                </a:solidFill>
                <a:effectLst/>
                <a:latin typeface="+mj-lt"/>
                <a:ea typeface="Calibri" panose="020F0502020204030204" pitchFamily="34" charset="0"/>
                <a:cs typeface="Times New Roman" panose="02020603050405020304" pitchFamily="18" charset="0"/>
              </a:rPr>
              <a:t>teps are</a:t>
            </a:r>
          </a:p>
          <a:p>
            <a:pPr>
              <a:lnSpc>
                <a:spcPct val="107000"/>
              </a:lnSpc>
              <a:spcAft>
                <a:spcPts val="800"/>
              </a:spcAft>
            </a:pPr>
            <a:r>
              <a:rPr lang="en-GB" sz="1600" dirty="0">
                <a:solidFill>
                  <a:srgbClr val="0000FF"/>
                </a:solidFill>
                <a:effectLst/>
                <a:latin typeface="+mj-lt"/>
                <a:ea typeface="Calibri" panose="020F0502020204030204" pitchFamily="34" charset="0"/>
                <a:cs typeface="Times New Roman" panose="02020603050405020304" pitchFamily="18" charset="0"/>
              </a:rPr>
              <a:t>a)  find total error</a:t>
            </a:r>
          </a:p>
          <a:p>
            <a:pPr>
              <a:lnSpc>
                <a:spcPct val="107000"/>
              </a:lnSpc>
              <a:spcAft>
                <a:spcPts val="800"/>
              </a:spcAft>
            </a:pPr>
            <a:r>
              <a:rPr lang="en-GB" sz="1600" dirty="0">
                <a:solidFill>
                  <a:srgbClr val="0000FF"/>
                </a:solidFill>
                <a:effectLst/>
                <a:latin typeface="+mj-lt"/>
                <a:ea typeface="Calibri" panose="020F0502020204030204" pitchFamily="34" charset="0"/>
                <a:cs typeface="Times New Roman" panose="02020603050405020304" pitchFamily="18" charset="0"/>
              </a:rPr>
              <a:t>b)  back propagate</a:t>
            </a:r>
          </a:p>
          <a:p>
            <a:pPr>
              <a:lnSpc>
                <a:spcPct val="107000"/>
              </a:lnSpc>
              <a:spcAft>
                <a:spcPts val="800"/>
              </a:spcAft>
            </a:pPr>
            <a:r>
              <a:rPr lang="en-GB" sz="1600" dirty="0">
                <a:solidFill>
                  <a:srgbClr val="0000FF"/>
                </a:solidFill>
                <a:effectLst/>
                <a:latin typeface="+mj-lt"/>
                <a:ea typeface="Calibri" panose="020F0502020204030204" pitchFamily="34" charset="0"/>
                <a:cs typeface="Times New Roman" panose="02020603050405020304" pitchFamily="18" charset="0"/>
              </a:rPr>
              <a:t>c)  apportion to each neuron</a:t>
            </a:r>
          </a:p>
          <a:p>
            <a:pPr>
              <a:lnSpc>
                <a:spcPct val="107000"/>
              </a:lnSpc>
              <a:spcAft>
                <a:spcPts val="800"/>
              </a:spcAft>
            </a:pPr>
            <a:r>
              <a:rPr lang="en-GB" sz="1600" dirty="0">
                <a:solidFill>
                  <a:srgbClr val="0000FF"/>
                </a:solidFill>
                <a:effectLst/>
                <a:latin typeface="+mj-lt"/>
                <a:ea typeface="Calibri" panose="020F0502020204030204" pitchFamily="34" charset="0"/>
                <a:cs typeface="Times New Roman" panose="02020603050405020304" pitchFamily="18" charset="0"/>
              </a:rPr>
              <a:t>4) so at each neuron</a:t>
            </a:r>
          </a:p>
          <a:p>
            <a:pPr>
              <a:lnSpc>
                <a:spcPct val="107000"/>
              </a:lnSpc>
              <a:spcAft>
                <a:spcPts val="800"/>
              </a:spcAft>
            </a:pPr>
            <a:r>
              <a:rPr lang="en-GB" sz="1600" dirty="0">
                <a:solidFill>
                  <a:srgbClr val="0000FF"/>
                </a:solidFill>
                <a:effectLst/>
                <a:latin typeface="+mj-lt"/>
                <a:ea typeface="Calibri" panose="020F0502020204030204" pitchFamily="34" charset="0"/>
                <a:cs typeface="Times New Roman" panose="02020603050405020304" pitchFamily="18" charset="0"/>
              </a:rPr>
              <a:t>Compute the gradients of J(total error) with respect to W(weights) and b(biases). Take a small step along the direction of the negative gradient</a:t>
            </a:r>
          </a:p>
          <a:p>
            <a:pPr>
              <a:lnSpc>
                <a:spcPct val="107000"/>
              </a:lnSpc>
              <a:spcAft>
                <a:spcPts val="800"/>
              </a:spcAft>
            </a:pPr>
            <a:r>
              <a:rPr lang="en-GB" sz="1600" dirty="0">
                <a:solidFill>
                  <a:srgbClr val="0000FF"/>
                </a:solidFill>
                <a:effectLst/>
                <a:latin typeface="+mj-lt"/>
                <a:ea typeface="Calibri" panose="020F0502020204030204" pitchFamily="34" charset="0"/>
                <a:cs typeface="Times New Roman" panose="02020603050405020304" pitchFamily="18" charset="0"/>
              </a:rPr>
              <a:t> 5)  update can be stochastic, batch or minibatch (typically its </a:t>
            </a:r>
            <a:r>
              <a:rPr lang="en-GB" sz="1600" dirty="0">
                <a:solidFill>
                  <a:srgbClr val="0000FF"/>
                </a:solidFill>
                <a:latin typeface="+mj-lt"/>
                <a:ea typeface="Calibri" panose="020F0502020204030204" pitchFamily="34" charset="0"/>
                <a:cs typeface="Times New Roman" panose="02020603050405020304" pitchFamily="18" charset="0"/>
              </a:rPr>
              <a:t>minibatch)</a:t>
            </a:r>
            <a:endParaRPr lang="en-GB" sz="1600" dirty="0">
              <a:solidFill>
                <a:srgbClr val="0000FF"/>
              </a:solidFill>
              <a:effectLst/>
              <a:latin typeface="+mj-lt"/>
              <a:ea typeface="Calibri" panose="020F0502020204030204" pitchFamily="34" charset="0"/>
              <a:cs typeface="Times New Roman" panose="02020603050405020304" pitchFamily="18" charset="0"/>
            </a:endParaRPr>
          </a:p>
          <a:p>
            <a:r>
              <a:rPr lang="en-GB" sz="1600" u="sng" dirty="0">
                <a:solidFill>
                  <a:srgbClr val="0000FF"/>
                </a:solidFill>
                <a:effectLst/>
                <a:latin typeface="+mj-l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https://towardsdatascience.com/batch-mini-batch-stochastic-gradient-descent-7a62ecba642a</a:t>
            </a:r>
            <a:endParaRPr lang="en-US" sz="1600" dirty="0">
              <a:solidFill>
                <a:srgbClr val="0000FF"/>
              </a:solidFill>
              <a:latin typeface="+mj-lt"/>
              <a:cs typeface="Verdana" panose="020B0604030504040204" pitchFamily="34" charset="0"/>
            </a:endParaRPr>
          </a:p>
        </p:txBody>
      </p:sp>
    </p:spTree>
    <p:extLst>
      <p:ext uri="{BB962C8B-B14F-4D97-AF65-F5344CB8AC3E}">
        <p14:creationId xmlns:p14="http://schemas.microsoft.com/office/powerpoint/2010/main" val="1164128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CD379F5C-F057-4DEC-ABD0-2084D17F5540}"/>
              </a:ext>
            </a:extLst>
          </p:cNvPr>
          <p:cNvSpPr>
            <a:spLocks noChangeAspect="1" noChangeArrowheads="1"/>
          </p:cNvSpPr>
          <p:nvPr/>
        </p:nvSpPr>
        <p:spPr bwMode="auto">
          <a:xfrm>
            <a:off x="4167188" y="3089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6" name="Picture 5" descr="A close up of a map&#10;&#10;Description automatically generated">
            <a:extLst>
              <a:ext uri="{FF2B5EF4-FFF2-40B4-BE49-F238E27FC236}">
                <a16:creationId xmlns:a16="http://schemas.microsoft.com/office/drawing/2014/main" id="{4A0228B6-E835-414E-A656-E5A93E8173CB}"/>
              </a:ext>
            </a:extLst>
          </p:cNvPr>
          <p:cNvPicPr>
            <a:picLocks noChangeAspect="1"/>
          </p:cNvPicPr>
          <p:nvPr/>
        </p:nvPicPr>
        <p:blipFill>
          <a:blip r:embed="rId2"/>
          <a:stretch>
            <a:fillRect/>
          </a:stretch>
        </p:blipFill>
        <p:spPr>
          <a:xfrm>
            <a:off x="774444" y="1112845"/>
            <a:ext cx="7371864" cy="4071714"/>
          </a:xfrm>
          <a:prstGeom prst="rect">
            <a:avLst/>
          </a:prstGeom>
        </p:spPr>
      </p:pic>
      <p:sp>
        <p:nvSpPr>
          <p:cNvPr id="7" name="Text Box 2">
            <a:extLst>
              <a:ext uri="{FF2B5EF4-FFF2-40B4-BE49-F238E27FC236}">
                <a16:creationId xmlns:a16="http://schemas.microsoft.com/office/drawing/2014/main" id="{9CDD36FC-B018-4273-810E-40AC1BB26F8D}"/>
              </a:ext>
            </a:extLst>
          </p:cNvPr>
          <p:cNvSpPr txBox="1"/>
          <p:nvPr/>
        </p:nvSpPr>
        <p:spPr>
          <a:xfrm>
            <a:off x="465773" y="11859663"/>
            <a:ext cx="8174990" cy="379976"/>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Image Credits:</a:t>
            </a:r>
          </a:p>
        </p:txBody>
      </p:sp>
      <p:sp>
        <p:nvSpPr>
          <p:cNvPr id="8" name="Rectangle 5">
            <a:extLst>
              <a:ext uri="{FF2B5EF4-FFF2-40B4-BE49-F238E27FC236}">
                <a16:creationId xmlns:a16="http://schemas.microsoft.com/office/drawing/2014/main" id="{3608797C-EDF1-49F1-A0D2-72345FBD282D}"/>
              </a:ext>
            </a:extLst>
          </p:cNvPr>
          <p:cNvSpPr>
            <a:spLocks noChangeArrowheads="1"/>
          </p:cNvSpPr>
          <p:nvPr/>
        </p:nvSpPr>
        <p:spPr bwMode="auto">
          <a:xfrm>
            <a:off x="270778" y="5699825"/>
            <a:ext cx="8099206"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3"/>
              </a:rPr>
              <a:t>https://datascience.stackexchange.com/questions/44703/how-does-gradient-descent-and-backpropagation-work-together</a:t>
            </a:r>
            <a:r>
              <a:rPr kumimoji="0" lang="en-US" altLang="en-US" sz="14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2400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938288"/>
            <a:ext cx="6775450" cy="3831818"/>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Understanding the significance of non-linearity</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Before we proceed, we need to appreciate the significance of non-linearlity. Why do we need to use non-linear activation functions? What is the significance and benefit of non-linear functions? </a:t>
            </a:r>
            <a:r>
              <a:rPr lang="en-US" sz="1800" i="1" dirty="0">
                <a:solidFill>
                  <a:srgbClr val="FF0000"/>
                </a:solidFill>
                <a:latin typeface="Verdana" panose="020B0604030504040204" pitchFamily="34" charset="0"/>
                <a:cs typeface="Verdana" panose="020B0604030504040204" pitchFamily="34" charset="0"/>
              </a:rPr>
              <a:t>In a nutshell, without a non-linear activation function, the neural network is merely calculating linear combinations of values i.e. the network is combining the signals but is not creating a new signal / function. </a:t>
            </a:r>
          </a:p>
        </p:txBody>
      </p:sp>
    </p:spTree>
    <p:extLst>
      <p:ext uri="{BB962C8B-B14F-4D97-AF65-F5344CB8AC3E}">
        <p14:creationId xmlns:p14="http://schemas.microsoft.com/office/powerpoint/2010/main" val="2849966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1176403"/>
            <a:ext cx="6775450" cy="867289"/>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For example, the linear combination of two lines is another line. As we see below.</a:t>
            </a:r>
          </a:p>
        </p:txBody>
      </p:sp>
      <p:pic>
        <p:nvPicPr>
          <p:cNvPr id="2" name="Picture 1">
            <a:extLst>
              <a:ext uri="{FF2B5EF4-FFF2-40B4-BE49-F238E27FC236}">
                <a16:creationId xmlns:a16="http://schemas.microsoft.com/office/drawing/2014/main" id="{E04B6C49-CD56-4FC4-A6D9-70FF42EF38A6}"/>
              </a:ext>
            </a:extLst>
          </p:cNvPr>
          <p:cNvPicPr>
            <a:picLocks noChangeAspect="1"/>
          </p:cNvPicPr>
          <p:nvPr/>
        </p:nvPicPr>
        <p:blipFill>
          <a:blip r:embed="rId2"/>
          <a:stretch>
            <a:fillRect/>
          </a:stretch>
        </p:blipFill>
        <p:spPr>
          <a:xfrm>
            <a:off x="3546250" y="2190478"/>
            <a:ext cx="1548261" cy="3845271"/>
          </a:xfrm>
          <a:prstGeom prst="rect">
            <a:avLst/>
          </a:prstGeom>
        </p:spPr>
      </p:pic>
    </p:spTree>
    <p:extLst>
      <p:ext uri="{BB962C8B-B14F-4D97-AF65-F5344CB8AC3E}">
        <p14:creationId xmlns:p14="http://schemas.microsoft.com/office/powerpoint/2010/main" val="2319716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985603"/>
            <a:ext cx="4580248" cy="3775777"/>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However, with a non-linear activation function like ReLU, the linear combination is a new type of function. We can construct entirely different (nonlinear) models in this way. So, introducing nonlinearity extends the kinds of functions that we can represent with our neural network.</a:t>
            </a:r>
          </a:p>
        </p:txBody>
      </p:sp>
      <p:pic>
        <p:nvPicPr>
          <p:cNvPr id="2" name="Picture 1">
            <a:extLst>
              <a:ext uri="{FF2B5EF4-FFF2-40B4-BE49-F238E27FC236}">
                <a16:creationId xmlns:a16="http://schemas.microsoft.com/office/drawing/2014/main" id="{B7B4B979-A378-4B66-8722-0EA21F3A254E}"/>
              </a:ext>
            </a:extLst>
          </p:cNvPr>
          <p:cNvPicPr>
            <a:picLocks noChangeAspect="1"/>
          </p:cNvPicPr>
          <p:nvPr/>
        </p:nvPicPr>
        <p:blipFill>
          <a:blip r:embed="rId2"/>
          <a:stretch>
            <a:fillRect/>
          </a:stretch>
        </p:blipFill>
        <p:spPr>
          <a:xfrm>
            <a:off x="6379989" y="1144703"/>
            <a:ext cx="1290690" cy="4146199"/>
          </a:xfrm>
          <a:prstGeom prst="rect">
            <a:avLst/>
          </a:prstGeom>
        </p:spPr>
      </p:pic>
      <p:sp>
        <p:nvSpPr>
          <p:cNvPr id="4" name="Rectangle 3">
            <a:extLst>
              <a:ext uri="{FF2B5EF4-FFF2-40B4-BE49-F238E27FC236}">
                <a16:creationId xmlns:a16="http://schemas.microsoft.com/office/drawing/2014/main" id="{E00BD022-39FE-43A3-B354-511553B5405F}"/>
              </a:ext>
            </a:extLst>
          </p:cNvPr>
          <p:cNvSpPr/>
          <p:nvPr/>
        </p:nvSpPr>
        <p:spPr>
          <a:xfrm>
            <a:off x="970083" y="5251525"/>
            <a:ext cx="6700596" cy="492443"/>
          </a:xfrm>
          <a:prstGeom prst="rect">
            <a:avLst/>
          </a:prstGeom>
        </p:spPr>
        <p:txBody>
          <a:bodyPr wrap="square">
            <a:spAutoFit/>
          </a:bodyPr>
          <a:lstStyle/>
          <a:p>
            <a:r>
              <a:rPr lang="en-US" sz="1300" dirty="0">
                <a:solidFill>
                  <a:srgbClr val="454545"/>
                </a:solidFill>
                <a:latin typeface="Arial" panose="020B0604020202020204" pitchFamily="34" charset="0"/>
              </a:rPr>
              <a:t>Reference and image </a:t>
            </a:r>
            <a:r>
              <a:rPr lang="en-US" sz="1300" dirty="0">
                <a:solidFill>
                  <a:srgbClr val="3C78A7"/>
                </a:solidFill>
                <a:latin typeface="Arial" panose="020B0604020202020204" pitchFamily="34" charset="0"/>
                <a:hlinkClick r:id="rId3"/>
              </a:rPr>
              <a:t>Quora Why does deep learning architectures only use the non-linear ...</a:t>
            </a:r>
            <a:endParaRPr lang="en-US" sz="1300" dirty="0"/>
          </a:p>
        </p:txBody>
      </p:sp>
    </p:spTree>
    <p:extLst>
      <p:ext uri="{BB962C8B-B14F-4D97-AF65-F5344CB8AC3E}">
        <p14:creationId xmlns:p14="http://schemas.microsoft.com/office/powerpoint/2010/main" val="3919298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8859" y="1108063"/>
            <a:ext cx="7525772" cy="1577098"/>
          </a:xfrm>
          <a:prstGeom prst="rect">
            <a:avLst/>
          </a:prstGeom>
        </p:spPr>
        <p:txBody>
          <a:bodyPr wrap="square">
            <a:spAutoFit/>
          </a:bodyPr>
          <a:lstStyle/>
          <a:p>
            <a:pPr algn="just">
              <a:lnSpc>
                <a:spcPct val="200000"/>
              </a:lnSpc>
            </a:pPr>
            <a:r>
              <a:rPr lang="en-US" sz="1701" dirty="0">
                <a:solidFill>
                  <a:srgbClr val="0000FF"/>
                </a:solidFill>
                <a:latin typeface="Verdana" panose="020B0604030504040204" pitchFamily="34" charset="0"/>
                <a:ea typeface="Verdana" panose="020B0604030504040204" pitchFamily="34" charset="0"/>
                <a:cs typeface="Times New Roman" panose="02020603050405020304" pitchFamily="18" charset="0"/>
              </a:rPr>
              <a:t>A Neural Network contains a large number of artificial neurons called units arranged in a series of layers. In typical Artificial Neural Network, comprises different layers:</a:t>
            </a:r>
            <a:endParaRPr lang="en-US" sz="1512" dirty="0">
              <a:solidFill>
                <a:srgbClr val="0000FF"/>
              </a:solidFill>
              <a:latin typeface="Verdana" panose="020B0604030504040204" pitchFamily="34" charset="0"/>
              <a:ea typeface="Verdana" panose="020B060403050404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975247" y="2929432"/>
            <a:ext cx="6380341" cy="2450655"/>
          </a:xfrm>
          <a:prstGeom prst="rect">
            <a:avLst/>
          </a:prstGeom>
        </p:spPr>
      </p:pic>
    </p:spTree>
    <p:extLst>
      <p:ext uri="{BB962C8B-B14F-4D97-AF65-F5344CB8AC3E}">
        <p14:creationId xmlns:p14="http://schemas.microsoft.com/office/powerpoint/2010/main" val="444752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1146037"/>
            <a:ext cx="6775450" cy="4247317"/>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Training a Neural Network</a:t>
            </a:r>
          </a:p>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Training steps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a:t>
            </a:r>
            <a:r>
              <a:rPr lang="en-US" sz="1800" dirty="0">
                <a:solidFill>
                  <a:srgbClr val="FF0000"/>
                </a:solidFill>
                <a:latin typeface="Verdana" panose="020B0604030504040204" pitchFamily="34" charset="0"/>
                <a:cs typeface="Verdana" panose="020B0604030504040204" pitchFamily="34" charset="0"/>
              </a:rPr>
              <a:t>loss function </a:t>
            </a:r>
            <a:r>
              <a:rPr lang="en-US" sz="1800" dirty="0">
                <a:solidFill>
                  <a:srgbClr val="0000FF"/>
                </a:solidFill>
                <a:latin typeface="Verdana" panose="020B0604030504040204" pitchFamily="34" charset="0"/>
                <a:cs typeface="Verdana" panose="020B0604030504040204" pitchFamily="34" charset="0"/>
              </a:rPr>
              <a:t>is a performance metric which reflects how well the neural network generates values that are close to the desired values. The loss function is intuitively the difference between the desired output and the actual output. The goal of machine learning is to minimize the loss function. Hence, the problem of machine learning becomes a problem of minimizing the loss function. </a:t>
            </a:r>
          </a:p>
        </p:txBody>
      </p:sp>
    </p:spTree>
    <p:extLst>
      <p:ext uri="{BB962C8B-B14F-4D97-AF65-F5344CB8AC3E}">
        <p14:creationId xmlns:p14="http://schemas.microsoft.com/office/powerpoint/2010/main" val="1743111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4552" y="879585"/>
            <a:ext cx="7071657" cy="5493812"/>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rPr>
              <a:t>A combination of Gradient descent and backpropagation algorithms are used to train a neural network i.e. to minimize the total loss function. </a:t>
            </a:r>
            <a:r>
              <a:rPr lang="en-US" sz="1800" dirty="0">
                <a:solidFill>
                  <a:srgbClr val="FF0000"/>
                </a:solidFill>
                <a:latin typeface="Verdana" panose="020B0604030504040204" pitchFamily="34" charset="0"/>
                <a:cs typeface="Verdana" panose="020B0604030504040204" pitchFamily="34" charset="0"/>
              </a:rPr>
              <a:t>The overall steps are</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rPr>
              <a:t>Forward propagate </a:t>
            </a:r>
            <a:r>
              <a:rPr lang="en-US" sz="1800" dirty="0">
                <a:solidFill>
                  <a:srgbClr val="0000FF"/>
                </a:solidFill>
                <a:latin typeface="Verdana" panose="020B0604030504040204" pitchFamily="34" charset="0"/>
                <a:cs typeface="Verdana" panose="020B0604030504040204" pitchFamily="34" charset="0"/>
              </a:rPr>
              <a:t>the data points through the network get the outputs</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Use </a:t>
            </a:r>
            <a:r>
              <a:rPr lang="en-US" sz="1800" dirty="0">
                <a:solidFill>
                  <a:srgbClr val="FF0000"/>
                </a:solidFill>
                <a:latin typeface="Verdana" panose="020B0604030504040204" pitchFamily="34" charset="0"/>
                <a:cs typeface="Verdana" panose="020B0604030504040204" pitchFamily="34" charset="0"/>
              </a:rPr>
              <a:t>loss function </a:t>
            </a:r>
            <a:r>
              <a:rPr lang="en-US" sz="1800" dirty="0">
                <a:solidFill>
                  <a:srgbClr val="0000FF"/>
                </a:solidFill>
                <a:latin typeface="Verdana" panose="020B0604030504040204" pitchFamily="34" charset="0"/>
                <a:cs typeface="Verdana" panose="020B0604030504040204" pitchFamily="34" charset="0"/>
              </a:rPr>
              <a:t>to calculate the </a:t>
            </a:r>
            <a:r>
              <a:rPr lang="en-US" sz="1800" dirty="0">
                <a:solidFill>
                  <a:srgbClr val="FF0000"/>
                </a:solidFill>
                <a:latin typeface="Verdana" panose="020B0604030504040204" pitchFamily="34" charset="0"/>
                <a:cs typeface="Verdana" panose="020B0604030504040204" pitchFamily="34" charset="0"/>
              </a:rPr>
              <a:t>total error</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Use </a:t>
            </a:r>
            <a:r>
              <a:rPr lang="en-US" sz="1800" dirty="0">
                <a:solidFill>
                  <a:srgbClr val="FF0000"/>
                </a:solidFill>
                <a:latin typeface="Verdana" panose="020B0604030504040204" pitchFamily="34" charset="0"/>
                <a:cs typeface="Verdana" panose="020B0604030504040204" pitchFamily="34" charset="0"/>
              </a:rPr>
              <a:t>backpropagation algorithm </a:t>
            </a:r>
            <a:r>
              <a:rPr lang="en-US" sz="1800" dirty="0">
                <a:solidFill>
                  <a:srgbClr val="0000FF"/>
                </a:solidFill>
                <a:latin typeface="Verdana" panose="020B0604030504040204" pitchFamily="34" charset="0"/>
                <a:cs typeface="Verdana" panose="020B0604030504040204" pitchFamily="34" charset="0"/>
              </a:rPr>
              <a:t>to calculate the </a:t>
            </a:r>
            <a:r>
              <a:rPr lang="en-US" sz="1800" dirty="0">
                <a:solidFill>
                  <a:srgbClr val="FF0000"/>
                </a:solidFill>
                <a:latin typeface="Verdana" panose="020B0604030504040204" pitchFamily="34" charset="0"/>
                <a:cs typeface="Verdana" panose="020B0604030504040204" pitchFamily="34" charset="0"/>
              </a:rPr>
              <a:t>gradient of the loss function </a:t>
            </a:r>
            <a:r>
              <a:rPr lang="en-US" sz="1800" dirty="0">
                <a:solidFill>
                  <a:srgbClr val="0000FF"/>
                </a:solidFill>
                <a:latin typeface="Verdana" panose="020B0604030504040204" pitchFamily="34" charset="0"/>
                <a:cs typeface="Verdana" panose="020B0604030504040204" pitchFamily="34" charset="0"/>
              </a:rPr>
              <a:t>with respect to each weight and bias i.e. </a:t>
            </a:r>
            <a:r>
              <a:rPr lang="en-US" sz="1800" dirty="0">
                <a:solidFill>
                  <a:srgbClr val="FF0000"/>
                </a:solidFill>
                <a:latin typeface="Verdana" panose="020B0604030504040204" pitchFamily="34" charset="0"/>
                <a:cs typeface="Verdana" panose="020B0604030504040204" pitchFamily="34" charset="0"/>
              </a:rPr>
              <a:t>apportion the error across the layers</a:t>
            </a: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Use </a:t>
            </a:r>
            <a:r>
              <a:rPr lang="en-US" sz="1800" dirty="0">
                <a:solidFill>
                  <a:srgbClr val="FF0000"/>
                </a:solidFill>
                <a:latin typeface="Verdana" panose="020B0604030504040204" pitchFamily="34" charset="0"/>
                <a:cs typeface="Verdana" panose="020B0604030504040204" pitchFamily="34" charset="0"/>
              </a:rPr>
              <a:t>Gradient descent to update </a:t>
            </a:r>
            <a:r>
              <a:rPr lang="en-US" sz="1800" dirty="0">
                <a:solidFill>
                  <a:srgbClr val="0000FF"/>
                </a:solidFill>
                <a:latin typeface="Verdana" panose="020B0604030504040204" pitchFamily="34" charset="0"/>
                <a:cs typeface="Verdana" panose="020B0604030504040204" pitchFamily="34" charset="0"/>
              </a:rPr>
              <a:t>the weights and biases at each layer</a:t>
            </a:r>
          </a:p>
          <a:p>
            <a:pPr marL="285750" indent="-285750" algn="just" fontAlgn="auto">
              <a:lnSpc>
                <a:spcPct val="150000"/>
              </a:lnSpc>
              <a:buFont typeface="Arial" panose="020B0604020202020204" pitchFamily="34" charset="0"/>
              <a:buChar char="•"/>
            </a:pPr>
            <a:r>
              <a:rPr lang="en-US" sz="1800" dirty="0">
                <a:solidFill>
                  <a:srgbClr val="FF0000"/>
                </a:solidFill>
                <a:latin typeface="Verdana" panose="020B0604030504040204" pitchFamily="34" charset="0"/>
                <a:cs typeface="Verdana" panose="020B0604030504040204" pitchFamily="34" charset="0"/>
              </a:rPr>
              <a:t>Repeat above steps </a:t>
            </a:r>
            <a:r>
              <a:rPr lang="en-US" sz="1800" dirty="0">
                <a:solidFill>
                  <a:srgbClr val="0000FF"/>
                </a:solidFill>
                <a:latin typeface="Verdana" panose="020B0604030504040204" pitchFamily="34" charset="0"/>
                <a:cs typeface="Verdana" panose="020B0604030504040204" pitchFamily="34" charset="0"/>
              </a:rPr>
              <a:t>to minimize the total error.</a:t>
            </a:r>
          </a:p>
        </p:txBody>
      </p:sp>
    </p:spTree>
    <p:extLst>
      <p:ext uri="{BB962C8B-B14F-4D97-AF65-F5344CB8AC3E}">
        <p14:creationId xmlns:p14="http://schemas.microsoft.com/office/powerpoint/2010/main" val="1997558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1146037"/>
            <a:ext cx="6775450" cy="4247317"/>
          </a:xfrm>
          <a:prstGeom prst="rect">
            <a:avLst/>
          </a:prstGeom>
          <a:noFill/>
        </p:spPr>
        <p:txBody>
          <a:bodyPr wrap="square" rtlCol="0">
            <a:spAutoFit/>
          </a:bodyPr>
          <a:lstStyle/>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rPr>
              <a:t>Hence, in a single sentence, we are essentially propagating the total error backward through the connections in the network layer by layer, calculate the contribution (gradient) of each weight and bias to the total error in every layer, then use gradient descent algorithm to optimize the weights and biases, and eventually minimize the total error of the neural network.</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i="1" dirty="0">
                <a:solidFill>
                  <a:srgbClr val="0000FF"/>
                </a:solidFill>
                <a:latin typeface="Verdana" panose="020B0604030504040204" pitchFamily="34" charset="0"/>
                <a:cs typeface="Verdana" panose="020B0604030504040204" pitchFamily="34" charset="0"/>
              </a:rPr>
              <a:t>reference Ken Chen on LinkedIn</a:t>
            </a:r>
          </a:p>
        </p:txBody>
      </p:sp>
    </p:spTree>
    <p:extLst>
      <p:ext uri="{BB962C8B-B14F-4D97-AF65-F5344CB8AC3E}">
        <p14:creationId xmlns:p14="http://schemas.microsoft.com/office/powerpoint/2010/main" val="2139202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1026768"/>
            <a:ext cx="6775450" cy="4662815"/>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Explaining the forward pass and the backward pass</a:t>
            </a:r>
          </a:p>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Forward Pass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Forward pass is basically a set of operations which transform network input into the output space. During </a:t>
            </a:r>
            <a:r>
              <a:rPr lang="en-US" sz="1800" dirty="0">
                <a:solidFill>
                  <a:srgbClr val="FF0000"/>
                </a:solidFill>
                <a:latin typeface="Verdana" panose="020B0604030504040204" pitchFamily="34" charset="0"/>
                <a:cs typeface="Verdana" panose="020B0604030504040204" pitchFamily="34" charset="0"/>
              </a:rPr>
              <a:t>the inference stage neural network (as opposed to the training phase), the network </a:t>
            </a:r>
            <a:r>
              <a:rPr lang="en-US" sz="1800" dirty="0">
                <a:solidFill>
                  <a:srgbClr val="0000FF"/>
                </a:solidFill>
                <a:latin typeface="Verdana" panose="020B0604030504040204" pitchFamily="34" charset="0"/>
                <a:cs typeface="Verdana" panose="020B0604030504040204" pitchFamily="34" charset="0"/>
              </a:rPr>
              <a:t>relies solely on the forward pass. Let’s consider a simple neural network with 2-hidden layers. Here we assume that each neuron, except the neurons in the last layers, uses ReLU activation function (the last layer uses softmax).</a:t>
            </a:r>
          </a:p>
        </p:txBody>
      </p:sp>
    </p:spTree>
    <p:extLst>
      <p:ext uri="{BB962C8B-B14F-4D97-AF65-F5344CB8AC3E}">
        <p14:creationId xmlns:p14="http://schemas.microsoft.com/office/powerpoint/2010/main" val="2452814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41A12D-592F-44F9-ADE2-75A0E1145DD8}"/>
              </a:ext>
            </a:extLst>
          </p:cNvPr>
          <p:cNvPicPr>
            <a:picLocks noChangeAspect="1"/>
          </p:cNvPicPr>
          <p:nvPr/>
        </p:nvPicPr>
        <p:blipFill>
          <a:blip r:embed="rId2"/>
          <a:stretch>
            <a:fillRect/>
          </a:stretch>
        </p:blipFill>
        <p:spPr>
          <a:xfrm>
            <a:off x="1725980" y="1049406"/>
            <a:ext cx="5188801" cy="4384537"/>
          </a:xfrm>
          <a:prstGeom prst="rect">
            <a:avLst/>
          </a:prstGeom>
        </p:spPr>
      </p:pic>
    </p:spTree>
    <p:extLst>
      <p:ext uri="{BB962C8B-B14F-4D97-AF65-F5344CB8AC3E}">
        <p14:creationId xmlns:p14="http://schemas.microsoft.com/office/powerpoint/2010/main" val="1463592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638726-235A-4B4C-AF07-D03D9C454764}"/>
              </a:ext>
            </a:extLst>
          </p:cNvPr>
          <p:cNvPicPr>
            <a:picLocks noChangeAspect="1"/>
          </p:cNvPicPr>
          <p:nvPr/>
        </p:nvPicPr>
        <p:blipFill>
          <a:blip r:embed="rId2"/>
          <a:stretch>
            <a:fillRect/>
          </a:stretch>
        </p:blipFill>
        <p:spPr>
          <a:xfrm>
            <a:off x="1663890" y="1112221"/>
            <a:ext cx="5312982" cy="4788995"/>
          </a:xfrm>
          <a:prstGeom prst="rect">
            <a:avLst/>
          </a:prstGeom>
        </p:spPr>
      </p:pic>
    </p:spTree>
    <p:extLst>
      <p:ext uri="{BB962C8B-B14F-4D97-AF65-F5344CB8AC3E}">
        <p14:creationId xmlns:p14="http://schemas.microsoft.com/office/powerpoint/2010/main" val="2718030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866333"/>
            <a:ext cx="6775450" cy="5588774"/>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Backward Pass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In order to start calculating error gradients, first, we have to calculate the error (</a:t>
            </a:r>
            <a:r>
              <a:rPr lang="en-US" sz="1800" dirty="0">
                <a:solidFill>
                  <a:srgbClr val="FF0000"/>
                </a:solidFill>
                <a:latin typeface="Verdana" panose="020B0604030504040204" pitchFamily="34" charset="0"/>
                <a:cs typeface="Verdana" panose="020B0604030504040204" pitchFamily="34" charset="0"/>
              </a:rPr>
              <a:t>i.e. the overall loss</a:t>
            </a:r>
            <a:r>
              <a:rPr lang="en-US" sz="1800" dirty="0">
                <a:solidFill>
                  <a:srgbClr val="0000FF"/>
                </a:solidFill>
                <a:latin typeface="Verdana" panose="020B0604030504040204" pitchFamily="34" charset="0"/>
                <a:cs typeface="Verdana" panose="020B0604030504040204" pitchFamily="34" charset="0"/>
              </a:rPr>
              <a:t>). We can view the </a:t>
            </a:r>
            <a:r>
              <a:rPr lang="en-US" sz="1800" dirty="0">
                <a:solidFill>
                  <a:srgbClr val="FF0000"/>
                </a:solidFill>
                <a:latin typeface="Verdana" panose="020B0604030504040204" pitchFamily="34" charset="0"/>
                <a:cs typeface="Verdana" panose="020B0604030504040204" pitchFamily="34" charset="0"/>
              </a:rPr>
              <a:t>whole neural network as a composite function (a function comprising of other functions). </a:t>
            </a:r>
            <a:r>
              <a:rPr lang="en-US" sz="1800" dirty="0">
                <a:solidFill>
                  <a:srgbClr val="0000FF"/>
                </a:solidFill>
                <a:latin typeface="Verdana" panose="020B0604030504040204" pitchFamily="34" charset="0"/>
                <a:cs typeface="Verdana" panose="020B0604030504040204" pitchFamily="34" charset="0"/>
              </a:rPr>
              <a:t>Using the </a:t>
            </a:r>
            <a:r>
              <a:rPr lang="en-US" sz="1800" dirty="0">
                <a:solidFill>
                  <a:srgbClr val="FF0000"/>
                </a:solidFill>
                <a:latin typeface="Verdana" panose="020B0604030504040204" pitchFamily="34" charset="0"/>
                <a:cs typeface="Verdana" panose="020B0604030504040204" pitchFamily="34" charset="0"/>
              </a:rPr>
              <a:t>Chain Rule, we can find the derivative of a composite function.</a:t>
            </a:r>
            <a:r>
              <a:rPr lang="en-US" sz="1800" dirty="0">
                <a:solidFill>
                  <a:srgbClr val="0000FF"/>
                </a:solidFill>
                <a:latin typeface="Verdana" panose="020B0604030504040204" pitchFamily="34" charset="0"/>
                <a:cs typeface="Verdana" panose="020B0604030504040204" pitchFamily="34" charset="0"/>
              </a:rPr>
              <a:t> This gives us the </a:t>
            </a:r>
            <a:r>
              <a:rPr lang="en-US" sz="1800" dirty="0">
                <a:solidFill>
                  <a:srgbClr val="FF0000"/>
                </a:solidFill>
                <a:latin typeface="Verdana" panose="020B0604030504040204" pitchFamily="34" charset="0"/>
                <a:cs typeface="Verdana" panose="020B0604030504040204" pitchFamily="34" charset="0"/>
              </a:rPr>
              <a:t>individual gradients</a:t>
            </a:r>
            <a:r>
              <a:rPr lang="en-US" sz="1800" dirty="0">
                <a:solidFill>
                  <a:srgbClr val="0000FF"/>
                </a:solidFill>
                <a:latin typeface="Verdana" panose="020B0604030504040204" pitchFamily="34" charset="0"/>
                <a:cs typeface="Verdana" panose="020B0604030504040204" pitchFamily="34" charset="0"/>
              </a:rPr>
              <a:t>. In other words, we can use the Chain rule to </a:t>
            </a:r>
            <a:r>
              <a:rPr lang="en-US" sz="1800" dirty="0">
                <a:solidFill>
                  <a:srgbClr val="FF0000"/>
                </a:solidFill>
                <a:latin typeface="Verdana" panose="020B0604030504040204" pitchFamily="34" charset="0"/>
                <a:cs typeface="Verdana" panose="020B0604030504040204" pitchFamily="34" charset="0"/>
              </a:rPr>
              <a:t>apportion the total error to the various layers </a:t>
            </a:r>
            <a:r>
              <a:rPr lang="en-US" sz="1800" dirty="0">
                <a:solidFill>
                  <a:srgbClr val="0000FF"/>
                </a:solidFill>
                <a:latin typeface="Verdana" panose="020B0604030504040204" pitchFamily="34" charset="0"/>
                <a:cs typeface="Verdana" panose="020B0604030504040204" pitchFamily="34" charset="0"/>
              </a:rPr>
              <a:t>of the neural network. </a:t>
            </a:r>
            <a:r>
              <a:rPr lang="en-US" sz="1800" dirty="0">
                <a:solidFill>
                  <a:srgbClr val="FF0000"/>
                </a:solidFill>
                <a:latin typeface="Verdana" panose="020B0604030504040204" pitchFamily="34" charset="0"/>
                <a:cs typeface="Verdana" panose="020B0604030504040204" pitchFamily="34" charset="0"/>
              </a:rPr>
              <a:t>This represents the gradient that will be minimized using Gradient Descent.</a:t>
            </a:r>
          </a:p>
          <a:p>
            <a:pPr algn="just" fontAlgn="auto">
              <a:lnSpc>
                <a:spcPct val="150000"/>
              </a:lnSpc>
            </a:pPr>
            <a:endParaRPr lang="en-US" sz="14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Reference and image source: under the hood of neural networks part 1 fully connected</a:t>
            </a:r>
          </a:p>
        </p:txBody>
      </p:sp>
    </p:spTree>
    <p:extLst>
      <p:ext uri="{BB962C8B-B14F-4D97-AF65-F5344CB8AC3E}">
        <p14:creationId xmlns:p14="http://schemas.microsoft.com/office/powerpoint/2010/main" val="1437866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1353178"/>
            <a:ext cx="6775450" cy="2113784"/>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A recap of the Chain Rule and Partial Derivatives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We can thus see the process of training a neural network as a combination of Back propagation and Gradient descent. These two algorithms can be explained by understanding the Chain Rule and Partial Derivatives. </a:t>
            </a:r>
          </a:p>
        </p:txBody>
      </p:sp>
    </p:spTree>
    <p:extLst>
      <p:ext uri="{BB962C8B-B14F-4D97-AF65-F5344CB8AC3E}">
        <p14:creationId xmlns:p14="http://schemas.microsoft.com/office/powerpoint/2010/main" val="3279427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1237394"/>
            <a:ext cx="6775450" cy="2529282"/>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The Chain Rule</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chain rule is a formula for calculating the derivatives of composite functions. Composite functions are functions composed of functions inside other function(s). Given a composite function f(x) = h(g(x)), the derivative of f(x)  is given by the chain rule as</a:t>
            </a:r>
          </a:p>
        </p:txBody>
      </p:sp>
      <p:pic>
        <p:nvPicPr>
          <p:cNvPr id="2" name="Picture 1">
            <a:extLst>
              <a:ext uri="{FF2B5EF4-FFF2-40B4-BE49-F238E27FC236}">
                <a16:creationId xmlns:a16="http://schemas.microsoft.com/office/drawing/2014/main" id="{6140E2A5-A928-4764-9CAF-3812C8629548}"/>
              </a:ext>
            </a:extLst>
          </p:cNvPr>
          <p:cNvPicPr>
            <a:picLocks noChangeAspect="1"/>
          </p:cNvPicPr>
          <p:nvPr/>
        </p:nvPicPr>
        <p:blipFill>
          <a:blip r:embed="rId2"/>
          <a:stretch>
            <a:fillRect/>
          </a:stretch>
        </p:blipFill>
        <p:spPr>
          <a:xfrm>
            <a:off x="2967437" y="4089814"/>
            <a:ext cx="2705887" cy="1264064"/>
          </a:xfrm>
          <a:prstGeom prst="rect">
            <a:avLst/>
          </a:prstGeom>
        </p:spPr>
      </p:pic>
    </p:spTree>
    <p:extLst>
      <p:ext uri="{BB962C8B-B14F-4D97-AF65-F5344CB8AC3E}">
        <p14:creationId xmlns:p14="http://schemas.microsoft.com/office/powerpoint/2010/main" val="3109291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1091621"/>
            <a:ext cx="6775450" cy="3360279"/>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You can also extend this idea to more than two functions. For example, for a function f(x) comprising of three functions A, B and C – we have  </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b="1" dirty="0">
                <a:solidFill>
                  <a:srgbClr val="0000FF"/>
                </a:solidFill>
                <a:latin typeface="Verdana" panose="020B0604030504040204" pitchFamily="34" charset="0"/>
                <a:cs typeface="Verdana" panose="020B0604030504040204" pitchFamily="34" charset="0"/>
              </a:rPr>
              <a:t>f(x) = A(B(C(x)))</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chain rule tells us that the derivative of this function equals:</a:t>
            </a:r>
          </a:p>
        </p:txBody>
      </p:sp>
      <p:pic>
        <p:nvPicPr>
          <p:cNvPr id="2" name="Picture 1">
            <a:extLst>
              <a:ext uri="{FF2B5EF4-FFF2-40B4-BE49-F238E27FC236}">
                <a16:creationId xmlns:a16="http://schemas.microsoft.com/office/drawing/2014/main" id="{A70C4695-FA62-4A11-8040-A5BAB60CD7DD}"/>
              </a:ext>
            </a:extLst>
          </p:cNvPr>
          <p:cNvPicPr>
            <a:picLocks noChangeAspect="1"/>
          </p:cNvPicPr>
          <p:nvPr/>
        </p:nvPicPr>
        <p:blipFill>
          <a:blip r:embed="rId2"/>
          <a:stretch>
            <a:fillRect/>
          </a:stretch>
        </p:blipFill>
        <p:spPr>
          <a:xfrm>
            <a:off x="2837205" y="4629426"/>
            <a:ext cx="2966351" cy="1135270"/>
          </a:xfrm>
          <a:prstGeom prst="rect">
            <a:avLst/>
          </a:prstGeom>
        </p:spPr>
      </p:pic>
    </p:spTree>
    <p:extLst>
      <p:ext uri="{BB962C8B-B14F-4D97-AF65-F5344CB8AC3E}">
        <p14:creationId xmlns:p14="http://schemas.microsoft.com/office/powerpoint/2010/main" val="4221924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6818" y="1221065"/>
            <a:ext cx="7129686" cy="3513960"/>
          </a:xfrm>
          <a:prstGeom prst="rect">
            <a:avLst/>
          </a:prstGeom>
        </p:spPr>
      </p:pic>
      <p:sp>
        <p:nvSpPr>
          <p:cNvPr id="3" name="Rectangle 2"/>
          <p:cNvSpPr/>
          <p:nvPr/>
        </p:nvSpPr>
        <p:spPr>
          <a:xfrm>
            <a:off x="546819" y="4911517"/>
            <a:ext cx="1348511" cy="339645"/>
          </a:xfrm>
          <a:prstGeom prst="rect">
            <a:avLst/>
          </a:prstGeom>
        </p:spPr>
        <p:txBody>
          <a:bodyPr wrap="none">
            <a:spAutoFit/>
          </a:bodyPr>
          <a:lstStyle/>
          <a:p>
            <a:r>
              <a:rPr lang="en-US" sz="1607" dirty="0"/>
              <a:t>Image source </a:t>
            </a:r>
          </a:p>
        </p:txBody>
      </p:sp>
    </p:spTree>
    <p:extLst>
      <p:ext uri="{BB962C8B-B14F-4D97-AF65-F5344CB8AC3E}">
        <p14:creationId xmlns:p14="http://schemas.microsoft.com/office/powerpoint/2010/main" val="19029991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938288"/>
            <a:ext cx="6775450" cy="4191276"/>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Gradient Descent and Partial Derivatives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Gradient descent is an iterative optimization algorithm which is used to find the local minima or global minima of a function. The algorithm works using the following steps</a:t>
            </a:r>
          </a:p>
          <a:p>
            <a:pPr marL="342900" indent="-342900" algn="just" fontAlgn="auto">
              <a:lnSpc>
                <a:spcPct val="150000"/>
              </a:lnSpc>
              <a:buFont typeface="+mj-lt"/>
              <a:buAutoNum type="arabicPeriod"/>
            </a:pPr>
            <a:r>
              <a:rPr lang="en-US" sz="1800" dirty="0">
                <a:solidFill>
                  <a:srgbClr val="0000FF"/>
                </a:solidFill>
                <a:latin typeface="Verdana" panose="020B0604030504040204" pitchFamily="34" charset="0"/>
                <a:cs typeface="Verdana" panose="020B0604030504040204" pitchFamily="34" charset="0"/>
              </a:rPr>
              <a:t>We start from a point on the graph of a function</a:t>
            </a:r>
          </a:p>
          <a:p>
            <a:pPr marL="342900" indent="-342900" algn="just" fontAlgn="auto">
              <a:lnSpc>
                <a:spcPct val="150000"/>
              </a:lnSpc>
              <a:buFont typeface="+mj-lt"/>
              <a:buAutoNum type="arabicPeriod"/>
            </a:pPr>
            <a:r>
              <a:rPr lang="en-US" sz="1800" dirty="0">
                <a:solidFill>
                  <a:srgbClr val="0000FF"/>
                </a:solidFill>
                <a:latin typeface="Verdana" panose="020B0604030504040204" pitchFamily="34" charset="0"/>
                <a:cs typeface="Verdana" panose="020B0604030504040204" pitchFamily="34" charset="0"/>
              </a:rPr>
              <a:t>We find the direction from that point, in which the function decreases fastest</a:t>
            </a:r>
          </a:p>
          <a:p>
            <a:pPr marL="342900" indent="-342900" algn="just" fontAlgn="auto">
              <a:lnSpc>
                <a:spcPct val="150000"/>
              </a:lnSpc>
              <a:buFont typeface="+mj-lt"/>
              <a:buAutoNum type="arabicPeriod"/>
            </a:pPr>
            <a:r>
              <a:rPr lang="en-US" sz="1800" dirty="0">
                <a:solidFill>
                  <a:srgbClr val="0000FF"/>
                </a:solidFill>
                <a:latin typeface="Verdana" panose="020B0604030504040204" pitchFamily="34" charset="0"/>
                <a:cs typeface="Verdana" panose="020B0604030504040204" pitchFamily="34" charset="0"/>
              </a:rPr>
              <a:t>We travel (down along the path) indicated by this direction in a small step to arrive at a new point</a:t>
            </a:r>
          </a:p>
        </p:txBody>
      </p:sp>
    </p:spTree>
    <p:extLst>
      <p:ext uri="{BB962C8B-B14F-4D97-AF65-F5344CB8AC3E}">
        <p14:creationId xmlns:p14="http://schemas.microsoft.com/office/powerpoint/2010/main" val="3896772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1065116"/>
            <a:ext cx="6775450" cy="3360279"/>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slope of a line at a specific point is represented by its derivative. </a:t>
            </a:r>
            <a:r>
              <a:rPr lang="en-US" sz="1800" i="1" dirty="0">
                <a:solidFill>
                  <a:srgbClr val="FF0000"/>
                </a:solidFill>
                <a:latin typeface="Verdana" panose="020B0604030504040204" pitchFamily="34" charset="0"/>
                <a:cs typeface="Verdana" panose="020B0604030504040204" pitchFamily="34" charset="0"/>
              </a:rPr>
              <a:t>However, since we are concerned with two or more variables (weights and biases), we need to consider the partial derivatives. Hence, a gradient is a vector that stores the partial derivatives of multivariable functions. It helps us calculate the slope at a specific point on a curve for functions with multiple independent variables. </a:t>
            </a:r>
          </a:p>
        </p:txBody>
      </p:sp>
    </p:spTree>
    <p:extLst>
      <p:ext uri="{BB962C8B-B14F-4D97-AF65-F5344CB8AC3E}">
        <p14:creationId xmlns:p14="http://schemas.microsoft.com/office/powerpoint/2010/main" val="28157063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945846"/>
            <a:ext cx="6775450" cy="5078313"/>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We need to consider partial derivatives because for complex(multivariable) functions</a:t>
            </a:r>
            <a:r>
              <a:rPr lang="en-US" sz="1800" dirty="0">
                <a:solidFill>
                  <a:srgbClr val="0000FF"/>
                </a:solidFill>
                <a:latin typeface="Verdana" panose="020B0604030504040204" pitchFamily="34" charset="0"/>
                <a:cs typeface="Verdana" panose="020B0604030504040204" pitchFamily="34" charset="0"/>
              </a:rPr>
              <a:t>, we need to determine the impact of each individual variable on the overall derivative.  Consider a function of two variables x and z. If we change x, but hold all other variables constant, we get one partial derivative. If we change z, but hold x constant, we get another partial derivative. The combination represents the full derivative of the multivariable function.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Thus, the entire neural network training can be seen as a combination of the chain rule and partial derivatives</a:t>
            </a:r>
          </a:p>
        </p:txBody>
      </p:sp>
    </p:spTree>
    <p:extLst>
      <p:ext uri="{BB962C8B-B14F-4D97-AF65-F5344CB8AC3E}">
        <p14:creationId xmlns:p14="http://schemas.microsoft.com/office/powerpoint/2010/main" val="2330588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651337" y="5491341"/>
            <a:ext cx="7338087" cy="695127"/>
          </a:xfrm>
          <a:prstGeom prst="rect">
            <a:avLst/>
          </a:prstGeom>
          <a:noFill/>
        </p:spPr>
        <p:txBody>
          <a:bodyPr wrap="square" rtlCol="0">
            <a:spAutoFit/>
          </a:bodyPr>
          <a:lstStyle/>
          <a:p>
            <a:pPr algn="just" fontAlgn="auto">
              <a:lnSpc>
                <a:spcPct val="150000"/>
              </a:lnSpc>
            </a:pPr>
            <a:r>
              <a:rPr lang="en-US" sz="1400" dirty="0">
                <a:latin typeface="Verdana" panose="020B0604030504040204" pitchFamily="34" charset="0"/>
                <a:ea typeface="Verdana" panose="020B0604030504040204" pitchFamily="34" charset="0"/>
              </a:rPr>
              <a:t>Reference and image source - </a:t>
            </a:r>
            <a:r>
              <a:rPr lang="en-US" sz="1400" dirty="0">
                <a:latin typeface="Verdana" panose="020B0604030504040204" pitchFamily="34" charset="0"/>
                <a:ea typeface="Verdana" panose="020B0604030504040204" pitchFamily="34" charset="0"/>
                <a:hlinkClick r:id="rId2"/>
              </a:rPr>
              <a:t>neural networks and backpropagation explained in a simple way</a:t>
            </a:r>
            <a:endParaRPr lang="en-US" sz="1400" dirty="0">
              <a:solidFill>
                <a:srgbClr val="0000FF"/>
              </a:solidFill>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a:extLst>
              <a:ext uri="{FF2B5EF4-FFF2-40B4-BE49-F238E27FC236}">
                <a16:creationId xmlns:a16="http://schemas.microsoft.com/office/drawing/2014/main" id="{26777666-0A7F-4FCB-B899-A835E57A82C8}"/>
              </a:ext>
            </a:extLst>
          </p:cNvPr>
          <p:cNvPicPr>
            <a:picLocks noChangeAspect="1"/>
          </p:cNvPicPr>
          <p:nvPr/>
        </p:nvPicPr>
        <p:blipFill>
          <a:blip r:embed="rId3"/>
          <a:stretch>
            <a:fillRect/>
          </a:stretch>
        </p:blipFill>
        <p:spPr>
          <a:xfrm>
            <a:off x="1228159" y="1290546"/>
            <a:ext cx="6184444" cy="3902257"/>
          </a:xfrm>
          <a:prstGeom prst="rect">
            <a:avLst/>
          </a:prstGeom>
        </p:spPr>
      </p:pic>
    </p:spTree>
    <p:extLst>
      <p:ext uri="{BB962C8B-B14F-4D97-AF65-F5344CB8AC3E}">
        <p14:creationId xmlns:p14="http://schemas.microsoft.com/office/powerpoint/2010/main" val="12495511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6" y="1224142"/>
            <a:ext cx="6775450" cy="3775777"/>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Big Picture</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To recap, considering the big picture - we have the starting point of errors, which is the loss function. This figure shows the process of backpropagating errors following this schemas: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Input -&gt; Forward calls -&gt; Loss function -&gt; derivative -&gt; backpropagation of errors. At each stage we get the deltas on the weights of this stage. For the figure below, W1 = 3 and w2 = 1</a:t>
            </a:r>
          </a:p>
        </p:txBody>
      </p:sp>
    </p:spTree>
    <p:extLst>
      <p:ext uri="{BB962C8B-B14F-4D97-AF65-F5344CB8AC3E}">
        <p14:creationId xmlns:p14="http://schemas.microsoft.com/office/powerpoint/2010/main" val="3320130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44102" y="5411829"/>
            <a:ext cx="7152557" cy="523220"/>
          </a:xfrm>
          <a:prstGeom prst="rect">
            <a:avLst/>
          </a:prstGeom>
          <a:noFill/>
        </p:spPr>
        <p:txBody>
          <a:bodyPr wrap="square" rtlCol="0">
            <a:spAutoFit/>
          </a:bodyPr>
          <a:lstStyle/>
          <a:p>
            <a:pPr fontAlgn="base"/>
            <a:r>
              <a:rPr lang="en-US" sz="1400" dirty="0">
                <a:latin typeface="Verdana" panose="020B0604030504040204" pitchFamily="34" charset="0"/>
                <a:ea typeface="Verdana" panose="020B0604030504040204" pitchFamily="34" charset="0"/>
              </a:rPr>
              <a:t>Reference and image source - </a:t>
            </a:r>
            <a:r>
              <a:rPr lang="en-US" sz="1400" dirty="0">
                <a:latin typeface="Verdana" panose="020B0604030504040204" pitchFamily="34" charset="0"/>
                <a:ea typeface="Verdana" panose="020B0604030504040204" pitchFamily="34" charset="0"/>
                <a:hlinkClick r:id="rId2"/>
              </a:rPr>
              <a:t>neural networks and backpropagation explained in a simple way</a:t>
            </a:r>
            <a:endParaRPr lang="en-US" sz="1400" dirty="0">
              <a:latin typeface="Verdana" panose="020B0604030504040204" pitchFamily="34" charset="0"/>
              <a:ea typeface="Verdana" panose="020B0604030504040204" pitchFamily="34" charset="0"/>
            </a:endParaRPr>
          </a:p>
        </p:txBody>
      </p:sp>
      <p:pic>
        <p:nvPicPr>
          <p:cNvPr id="2" name="Picture 1">
            <a:extLst>
              <a:ext uri="{FF2B5EF4-FFF2-40B4-BE49-F238E27FC236}">
                <a16:creationId xmlns:a16="http://schemas.microsoft.com/office/drawing/2014/main" id="{6BF5C2DD-2757-4B06-9C55-126EBC17F907}"/>
              </a:ext>
            </a:extLst>
          </p:cNvPr>
          <p:cNvPicPr>
            <a:picLocks noChangeAspect="1"/>
          </p:cNvPicPr>
          <p:nvPr/>
        </p:nvPicPr>
        <p:blipFill>
          <a:blip r:embed="rId3"/>
          <a:stretch>
            <a:fillRect/>
          </a:stretch>
        </p:blipFill>
        <p:spPr>
          <a:xfrm>
            <a:off x="643721" y="1103956"/>
            <a:ext cx="7353319" cy="4052430"/>
          </a:xfrm>
          <a:prstGeom prst="rect">
            <a:avLst/>
          </a:prstGeom>
        </p:spPr>
      </p:pic>
    </p:spTree>
    <p:extLst>
      <p:ext uri="{BB962C8B-B14F-4D97-AF65-F5344CB8AC3E}">
        <p14:creationId xmlns:p14="http://schemas.microsoft.com/office/powerpoint/2010/main" val="1798867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58147" y="1224142"/>
            <a:ext cx="6775450" cy="4662815"/>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To recap</a:t>
            </a:r>
          </a:p>
          <a:p>
            <a:pPr lvl="0" fontAlgn="base">
              <a:lnSpc>
                <a:spcPct val="150000"/>
              </a:lnSpc>
            </a:pPr>
            <a:r>
              <a:rPr lang="en-GB" sz="1800" dirty="0">
                <a:solidFill>
                  <a:srgbClr val="0000FF"/>
                </a:solidFill>
              </a:rPr>
              <a:t>Backpropagation is an efficient method of </a:t>
            </a:r>
            <a:r>
              <a:rPr lang="en-GB" sz="1800" b="1" dirty="0">
                <a:solidFill>
                  <a:srgbClr val="FF0000"/>
                </a:solidFill>
              </a:rPr>
              <a:t>computing gradients</a:t>
            </a:r>
            <a:r>
              <a:rPr lang="en-GB" sz="1800" dirty="0">
                <a:solidFill>
                  <a:srgbClr val="0000FF"/>
                </a:solidFill>
              </a:rPr>
              <a:t>. </a:t>
            </a:r>
          </a:p>
          <a:p>
            <a:pPr lvl="0" fontAlgn="base">
              <a:lnSpc>
                <a:spcPct val="150000"/>
              </a:lnSpc>
            </a:pPr>
            <a:r>
              <a:rPr lang="en-GB" sz="1800" dirty="0">
                <a:solidFill>
                  <a:srgbClr val="0000FF"/>
                </a:solidFill>
              </a:rPr>
              <a:t>Backpropagation is a simple implementation of </a:t>
            </a:r>
            <a:r>
              <a:rPr lang="en-GB" sz="1800" b="1" dirty="0">
                <a:solidFill>
                  <a:srgbClr val="FF0000"/>
                </a:solidFill>
              </a:rPr>
              <a:t>chain rule</a:t>
            </a:r>
            <a:r>
              <a:rPr lang="en-GB" sz="1800" dirty="0">
                <a:solidFill>
                  <a:srgbClr val="0000FF"/>
                </a:solidFill>
              </a:rPr>
              <a:t> of derivatives, which simply gives you the ability to compute all required partial derivatives </a:t>
            </a:r>
          </a:p>
          <a:p>
            <a:pPr lvl="0" fontAlgn="base">
              <a:lnSpc>
                <a:spcPct val="150000"/>
              </a:lnSpc>
            </a:pPr>
            <a:r>
              <a:rPr lang="en-GB" sz="1800" dirty="0">
                <a:solidFill>
                  <a:srgbClr val="FF0000"/>
                </a:solidFill>
              </a:rPr>
              <a:t>"trained with backprop", </a:t>
            </a:r>
            <a:r>
              <a:rPr lang="en-GB" sz="1800" dirty="0">
                <a:solidFill>
                  <a:srgbClr val="0000FF"/>
                </a:solidFill>
              </a:rPr>
              <a:t>what actually </a:t>
            </a:r>
            <a:r>
              <a:rPr lang="en-GB" sz="1800" i="1" dirty="0">
                <a:solidFill>
                  <a:srgbClr val="FF0000"/>
                </a:solidFill>
              </a:rPr>
              <a:t>means  "trained with an optimization technique using backprop as a gradient computing technique". </a:t>
            </a:r>
          </a:p>
          <a:p>
            <a:pPr lvl="0" fontAlgn="base">
              <a:lnSpc>
                <a:spcPct val="150000"/>
              </a:lnSpc>
            </a:pPr>
            <a:r>
              <a:rPr lang="en-GB" sz="1800" dirty="0">
                <a:solidFill>
                  <a:srgbClr val="FF0000"/>
                </a:solidFill>
              </a:rPr>
              <a:t>Optimization techniques update the weights </a:t>
            </a:r>
            <a:r>
              <a:rPr lang="en-GB" sz="1800" dirty="0">
                <a:solidFill>
                  <a:srgbClr val="0000FF"/>
                </a:solidFill>
              </a:rPr>
              <a:t>and they </a:t>
            </a:r>
            <a:r>
              <a:rPr lang="en-GB" sz="1800" dirty="0">
                <a:solidFill>
                  <a:srgbClr val="FF0000"/>
                </a:solidFill>
              </a:rPr>
              <a:t>include variants of gradient descent like Batch, SGD, mini batch </a:t>
            </a:r>
            <a:r>
              <a:rPr lang="en-GB" sz="1800" dirty="0">
                <a:solidFill>
                  <a:srgbClr val="0000FF"/>
                </a:solidFill>
              </a:rPr>
              <a:t>and also specific optimization techniques like </a:t>
            </a:r>
            <a:r>
              <a:rPr lang="en-GB" sz="1800" dirty="0">
                <a:solidFill>
                  <a:srgbClr val="FF0000"/>
                </a:solidFill>
              </a:rPr>
              <a:t>Adam</a:t>
            </a:r>
            <a:r>
              <a:rPr lang="en-GB" sz="1800" dirty="0">
                <a:solidFill>
                  <a:srgbClr val="0000FF"/>
                </a:solidFill>
              </a:rPr>
              <a:t> </a:t>
            </a:r>
          </a:p>
        </p:txBody>
      </p:sp>
    </p:spTree>
    <p:extLst>
      <p:ext uri="{BB962C8B-B14F-4D97-AF65-F5344CB8AC3E}">
        <p14:creationId xmlns:p14="http://schemas.microsoft.com/office/powerpoint/2010/main" val="1303853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5" y="1224142"/>
            <a:ext cx="7402961" cy="838948"/>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Many thanks </a:t>
            </a:r>
            <a:r>
              <a:rPr lang="en-US" sz="1800" b="1" dirty="0">
                <a:solidFill>
                  <a:srgbClr val="C00000"/>
                </a:solidFill>
                <a:latin typeface="Verdana" panose="020B0604030504040204" pitchFamily="34" charset="0"/>
                <a:cs typeface="Verdana" panose="020B0604030504040204" pitchFamily="34" charset="0"/>
                <a:sym typeface="Wingdings" panose="05000000000000000000" pitchFamily="2" charset="2"/>
              </a:rPr>
              <a:t> </a:t>
            </a:r>
            <a:endParaRPr lang="en-US" sz="1800" b="1" dirty="0">
              <a:solidFill>
                <a:srgbClr val="C00000"/>
              </a:solidFill>
              <a:latin typeface="Verdana" panose="020B0604030504040204" pitchFamily="34" charset="0"/>
              <a:cs typeface="Verdana" panose="020B0604030504040204" pitchFamily="34" charset="0"/>
            </a:endParaRPr>
          </a:p>
          <a:p>
            <a:pPr lvl="0" fontAlgn="base">
              <a:lnSpc>
                <a:spcPct val="150000"/>
              </a:lnSpc>
            </a:pPr>
            <a:r>
              <a:rPr lang="en-GB" sz="1600" dirty="0">
                <a:solidFill>
                  <a:srgbClr val="0000FF"/>
                </a:solidFill>
              </a:rPr>
              <a:t>From Ajit, Peter, Jack, Ayse, Amita, Anjali and Marina</a:t>
            </a:r>
            <a:endParaRPr lang="en-GB" sz="1800" dirty="0">
              <a:solidFill>
                <a:srgbClr val="0000FF"/>
              </a:solidFill>
            </a:endParaRPr>
          </a:p>
        </p:txBody>
      </p:sp>
      <p:pic>
        <p:nvPicPr>
          <p:cNvPr id="2050" name="Picture 2" descr="Edit photo">
            <a:extLst>
              <a:ext uri="{FF2B5EF4-FFF2-40B4-BE49-F238E27FC236}">
                <a16:creationId xmlns:a16="http://schemas.microsoft.com/office/drawing/2014/main" id="{0F12EAAC-AB95-4060-AE78-89AE3A71B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01" y="2592219"/>
            <a:ext cx="1585768" cy="15857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eter Holland">
            <a:extLst>
              <a:ext uri="{FF2B5EF4-FFF2-40B4-BE49-F238E27FC236}">
                <a16:creationId xmlns:a16="http://schemas.microsoft.com/office/drawing/2014/main" id="{AC9195AB-93AE-419A-B0A0-680026965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892" y="2592220"/>
            <a:ext cx="1585768" cy="15857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Jack Howarth">
            <a:extLst>
              <a:ext uri="{FF2B5EF4-FFF2-40B4-BE49-F238E27FC236}">
                <a16:creationId xmlns:a16="http://schemas.microsoft.com/office/drawing/2014/main" id="{CAC0691B-88F0-4501-A404-80241CAE4C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380" y="2592218"/>
            <a:ext cx="1585769" cy="15857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yşe Mutlu">
            <a:extLst>
              <a:ext uri="{FF2B5EF4-FFF2-40B4-BE49-F238E27FC236}">
                <a16:creationId xmlns:a16="http://schemas.microsoft.com/office/drawing/2014/main" id="{A0B16F03-2061-420D-AFA9-12845F67B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993" y="2579551"/>
            <a:ext cx="1660583" cy="16605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ita Kapoor">
            <a:extLst>
              <a:ext uri="{FF2B5EF4-FFF2-40B4-BE49-F238E27FC236}">
                <a16:creationId xmlns:a16="http://schemas.microsoft.com/office/drawing/2014/main" id="{291160A7-EDAB-40D4-9B6B-C325441C4C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402" y="4435476"/>
            <a:ext cx="1585768" cy="15857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njali Jain">
            <a:extLst>
              <a:ext uri="{FF2B5EF4-FFF2-40B4-BE49-F238E27FC236}">
                <a16:creationId xmlns:a16="http://schemas.microsoft.com/office/drawing/2014/main" id="{20784B74-4B80-4144-A66A-BF62C1F163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9905" y="4435476"/>
            <a:ext cx="1585768" cy="15857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arina Fernandez">
            <a:extLst>
              <a:ext uri="{FF2B5EF4-FFF2-40B4-BE49-F238E27FC236}">
                <a16:creationId xmlns:a16="http://schemas.microsoft.com/office/drawing/2014/main" id="{35F857F3-D2F9-44AB-8C84-AD394DCE0E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0379" y="4420261"/>
            <a:ext cx="1585769" cy="158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5745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10;&#10;Description automatically generated">
            <a:extLst>
              <a:ext uri="{FF2B5EF4-FFF2-40B4-BE49-F238E27FC236}">
                <a16:creationId xmlns:a16="http://schemas.microsoft.com/office/drawing/2014/main" id="{CEA557BD-DCE4-4D5A-BF1A-1574CD3E658D}"/>
              </a:ext>
            </a:extLst>
          </p:cNvPr>
          <p:cNvPicPr>
            <a:picLocks noChangeAspect="1"/>
          </p:cNvPicPr>
          <p:nvPr/>
        </p:nvPicPr>
        <p:blipFill>
          <a:blip r:embed="rId2"/>
          <a:stretch>
            <a:fillRect/>
          </a:stretch>
        </p:blipFill>
        <p:spPr>
          <a:xfrm>
            <a:off x="459204" y="3863113"/>
            <a:ext cx="3243310" cy="2432482"/>
          </a:xfrm>
          <a:prstGeom prst="rect">
            <a:avLst/>
          </a:prstGeom>
        </p:spPr>
      </p:pic>
      <p:pic>
        <p:nvPicPr>
          <p:cNvPr id="6" name="Picture 5" descr="A group of people standing in front of a television&#10;&#10;Description automatically generated">
            <a:extLst>
              <a:ext uri="{FF2B5EF4-FFF2-40B4-BE49-F238E27FC236}">
                <a16:creationId xmlns:a16="http://schemas.microsoft.com/office/drawing/2014/main" id="{45137947-064C-4598-9738-9FCB510BF9F6}"/>
              </a:ext>
            </a:extLst>
          </p:cNvPr>
          <p:cNvPicPr>
            <a:picLocks noChangeAspect="1"/>
          </p:cNvPicPr>
          <p:nvPr/>
        </p:nvPicPr>
        <p:blipFill>
          <a:blip r:embed="rId3"/>
          <a:stretch>
            <a:fillRect/>
          </a:stretch>
        </p:blipFill>
        <p:spPr>
          <a:xfrm>
            <a:off x="441450" y="1048893"/>
            <a:ext cx="3243309" cy="2432482"/>
          </a:xfrm>
          <a:prstGeom prst="rect">
            <a:avLst/>
          </a:prstGeom>
        </p:spPr>
      </p:pic>
      <p:pic>
        <p:nvPicPr>
          <p:cNvPr id="8" name="Picture 7" descr="A dining room table&#10;&#10;Description automatically generated">
            <a:extLst>
              <a:ext uri="{FF2B5EF4-FFF2-40B4-BE49-F238E27FC236}">
                <a16:creationId xmlns:a16="http://schemas.microsoft.com/office/drawing/2014/main" id="{857F5869-CE17-422B-BA4F-55C8DE427F32}"/>
              </a:ext>
            </a:extLst>
          </p:cNvPr>
          <p:cNvPicPr>
            <a:picLocks noChangeAspect="1"/>
          </p:cNvPicPr>
          <p:nvPr/>
        </p:nvPicPr>
        <p:blipFill>
          <a:blip r:embed="rId4"/>
          <a:stretch>
            <a:fillRect/>
          </a:stretch>
        </p:blipFill>
        <p:spPr>
          <a:xfrm>
            <a:off x="4320381" y="923277"/>
            <a:ext cx="3752295" cy="2814221"/>
          </a:xfrm>
          <a:prstGeom prst="rect">
            <a:avLst/>
          </a:prstGeom>
        </p:spPr>
      </p:pic>
    </p:spTree>
    <p:extLst>
      <p:ext uri="{BB962C8B-B14F-4D97-AF65-F5344CB8AC3E}">
        <p14:creationId xmlns:p14="http://schemas.microsoft.com/office/powerpoint/2010/main" val="23198137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655" y="1224142"/>
            <a:ext cx="7402961" cy="4985980"/>
          </a:xfrm>
          <a:prstGeom prst="rect">
            <a:avLst/>
          </a:prstGeom>
          <a:noFill/>
        </p:spPr>
        <p:txBody>
          <a:bodyPr wrap="square" rtlCol="0">
            <a:spAutoFit/>
          </a:bodyPr>
          <a:lstStyle/>
          <a:p>
            <a:pPr algn="just" fontAlgn="auto">
              <a:lnSpc>
                <a:spcPct val="150000"/>
              </a:lnSpc>
            </a:pPr>
            <a:r>
              <a:rPr lang="en-US" sz="1800" b="1" dirty="0">
                <a:solidFill>
                  <a:srgbClr val="C00000"/>
                </a:solidFill>
                <a:latin typeface="Verdana" panose="020B0604030504040204" pitchFamily="34" charset="0"/>
                <a:cs typeface="Verdana" panose="020B0604030504040204" pitchFamily="34" charset="0"/>
              </a:rPr>
              <a:t>Sources</a:t>
            </a:r>
          </a:p>
          <a:p>
            <a:pPr lvl="0" fontAlgn="base">
              <a:lnSpc>
                <a:spcPct val="150000"/>
              </a:lnSpc>
            </a:pPr>
            <a:r>
              <a:rPr lang="en-GB" sz="1600" dirty="0">
                <a:solidFill>
                  <a:srgbClr val="0000FF"/>
                </a:solidFill>
              </a:rPr>
              <a:t>https://datascience.stackexchange.com/questions/44703/how-does-gradient-descent-and-backpropagation-work-together</a:t>
            </a:r>
            <a:br>
              <a:rPr lang="en-GB" sz="1600" dirty="0">
                <a:solidFill>
                  <a:srgbClr val="0000FF"/>
                </a:solidFill>
              </a:rPr>
            </a:br>
            <a:r>
              <a:rPr lang="en-GB" sz="1600" dirty="0">
                <a:solidFill>
                  <a:srgbClr val="0000FF"/>
                </a:solidFill>
              </a:rPr>
              <a:t>https://www.quora.com/What-is-the-difference-between-backpropagation-and-gradient-descent-when-training-a-deep-learning-neural-network-Which-of-the-two-is-Tensorflow-using</a:t>
            </a:r>
            <a:br>
              <a:rPr lang="en-GB" sz="1600" dirty="0">
                <a:solidFill>
                  <a:srgbClr val="0000FF"/>
                </a:solidFill>
              </a:rPr>
            </a:br>
            <a:r>
              <a:rPr lang="en-GB" sz="1600" dirty="0">
                <a:solidFill>
                  <a:srgbClr val="0000FF"/>
                </a:solidFill>
              </a:rPr>
              <a:t>https://medium.com/datathings/neural-networks-and-backpropagation-explained-in-a-simple-way-f540a3611f5e</a:t>
            </a:r>
            <a:br>
              <a:rPr lang="en-GB" sz="1600" dirty="0">
                <a:solidFill>
                  <a:srgbClr val="0000FF"/>
                </a:solidFill>
              </a:rPr>
            </a:br>
            <a:r>
              <a:rPr lang="en-GB" sz="1600" dirty="0">
                <a:solidFill>
                  <a:srgbClr val="0000FF"/>
                </a:solidFill>
              </a:rPr>
              <a:t>https://ruder.io/optimizing-gradient-descent/</a:t>
            </a:r>
            <a:br>
              <a:rPr lang="en-GB" sz="1600" dirty="0">
                <a:solidFill>
                  <a:srgbClr val="0000FF"/>
                </a:solidFill>
              </a:rPr>
            </a:br>
            <a:r>
              <a:rPr lang="en-GB" sz="1600" dirty="0">
                <a:solidFill>
                  <a:srgbClr val="0000FF"/>
                </a:solidFill>
              </a:rPr>
              <a:t>https://towardsdatascience.com/intuitively-understanding-variational-autoencoders-1bfe67eb5daf</a:t>
            </a:r>
            <a:br>
              <a:rPr lang="en-GB" sz="1600" dirty="0">
                <a:solidFill>
                  <a:srgbClr val="0000FF"/>
                </a:solidFill>
              </a:rPr>
            </a:br>
            <a:r>
              <a:rPr lang="en-GB" sz="1600" dirty="0">
                <a:solidFill>
                  <a:srgbClr val="0000FF"/>
                </a:solidFill>
              </a:rPr>
              <a:t>https://explained.ai/matrix-calculus/index.html</a:t>
            </a:r>
          </a:p>
          <a:p>
            <a:pPr lvl="0" fontAlgn="base">
              <a:lnSpc>
                <a:spcPct val="150000"/>
              </a:lnSpc>
            </a:pPr>
            <a:endParaRPr lang="en-GB" sz="1800" dirty="0">
              <a:solidFill>
                <a:srgbClr val="0000FF"/>
              </a:solidFill>
            </a:endParaRPr>
          </a:p>
        </p:txBody>
      </p:sp>
    </p:spTree>
    <p:extLst>
      <p:ext uri="{BB962C8B-B14F-4D97-AF65-F5344CB8AC3E}">
        <p14:creationId xmlns:p14="http://schemas.microsoft.com/office/powerpoint/2010/main" val="1670934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80877" y="1060482"/>
            <a:ext cx="6402565" cy="1217256"/>
          </a:xfrm>
          <a:prstGeom prst="rect">
            <a:avLst/>
          </a:prstGeom>
          <a:noFill/>
        </p:spPr>
        <p:txBody>
          <a:bodyPr wrap="square" rtlCol="0">
            <a:spAutoFit/>
          </a:bodyPr>
          <a:lstStyle/>
          <a:p>
            <a:pPr marL="270034" indent="-270034" algn="just">
              <a:lnSpc>
                <a:spcPct val="150000"/>
              </a:lnSpc>
              <a:buFont typeface="Arial" panose="020B0604020202020204" pitchFamily="34" charset="0"/>
              <a:buChar char="•"/>
            </a:pPr>
            <a:r>
              <a:rPr lang="en-US" sz="1701" dirty="0">
                <a:solidFill>
                  <a:srgbClr val="0000FF"/>
                </a:solidFill>
                <a:latin typeface="Verdana" panose="020B0604030504040204" pitchFamily="34" charset="0"/>
                <a:cs typeface="Verdana" panose="020B0604030504040204" pitchFamily="34" charset="0"/>
                <a:sym typeface="+mn-ea"/>
              </a:rPr>
              <a:t>DL models use </a:t>
            </a:r>
            <a:r>
              <a:rPr lang="en-US" sz="1701" dirty="0">
                <a:solidFill>
                  <a:srgbClr val="FF0000"/>
                </a:solidFill>
                <a:latin typeface="Verdana" panose="020B0604030504040204" pitchFamily="34" charset="0"/>
                <a:cs typeface="Verdana" panose="020B0604030504040204" pitchFamily="34" charset="0"/>
                <a:sym typeface="+mn-ea"/>
              </a:rPr>
              <a:t>very large number  of parameters </a:t>
            </a:r>
            <a:r>
              <a:rPr lang="en-US" sz="1701" dirty="0">
                <a:solidFill>
                  <a:srgbClr val="0000FF"/>
                </a:solidFill>
                <a:latin typeface="Verdana" panose="020B0604030504040204" pitchFamily="34" charset="0"/>
                <a:cs typeface="Verdana" panose="020B0604030504040204" pitchFamily="34" charset="0"/>
                <a:sym typeface="+mn-ea"/>
              </a:rPr>
              <a:t>and create </a:t>
            </a:r>
            <a:r>
              <a:rPr lang="en-US" sz="1701" dirty="0">
                <a:solidFill>
                  <a:srgbClr val="FF0000"/>
                </a:solidFill>
                <a:latin typeface="Verdana" panose="020B0604030504040204" pitchFamily="34" charset="0"/>
                <a:cs typeface="Verdana" panose="020B0604030504040204" pitchFamily="34" charset="0"/>
                <a:sym typeface="+mn-ea"/>
              </a:rPr>
              <a:t>complex and highly nonlinear representations.</a:t>
            </a:r>
            <a:endParaRPr lang="en-US" sz="1701" dirty="0">
              <a:solidFill>
                <a:srgbClr val="0000FF"/>
              </a:solidFill>
              <a:latin typeface="Verdana" panose="020B0604030504040204" pitchFamily="34" charset="0"/>
              <a:cs typeface="Verdana" panose="020B0604030504040204" pitchFamily="34" charset="0"/>
            </a:endParaRPr>
          </a:p>
          <a:p>
            <a:pPr algn="just" eaLnBrk="1" latinLnBrk="0" hangingPunct="1">
              <a:lnSpc>
                <a:spcPct val="150000"/>
              </a:lnSpc>
            </a:pPr>
            <a:endParaRPr lang="en-US" sz="1701" dirty="0">
              <a:solidFill>
                <a:srgbClr val="0000FF"/>
              </a:solidFill>
              <a:latin typeface="Verdana" panose="020B0604030504040204" pitchFamily="34" charset="0"/>
              <a:cs typeface="Verdana" panose="020B0604030504040204" pitchFamily="34" charset="0"/>
            </a:endParaRPr>
          </a:p>
        </p:txBody>
      </p:sp>
      <p:pic>
        <p:nvPicPr>
          <p:cNvPr id="4" name="Content Placeholder 1"/>
          <p:cNvPicPr>
            <a:picLocks noChangeAspect="1"/>
          </p:cNvPicPr>
          <p:nvPr/>
        </p:nvPicPr>
        <p:blipFill>
          <a:blip r:embed="rId2"/>
          <a:stretch>
            <a:fillRect/>
          </a:stretch>
        </p:blipFill>
        <p:spPr>
          <a:xfrm>
            <a:off x="1191287" y="3129052"/>
            <a:ext cx="6287650" cy="2390084"/>
          </a:xfrm>
          <a:prstGeom prst="rect">
            <a:avLst/>
          </a:prstGeom>
          <a:noFill/>
          <a:ln w="9525">
            <a:noFill/>
            <a:miter lim="800000"/>
            <a:headEnd/>
            <a:tailEnd/>
          </a:ln>
        </p:spPr>
      </p:pic>
    </p:spTree>
    <p:extLst>
      <p:ext uri="{BB962C8B-B14F-4D97-AF65-F5344CB8AC3E}">
        <p14:creationId xmlns:p14="http://schemas.microsoft.com/office/powerpoint/2010/main" val="2460137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42265" y="1294503"/>
            <a:ext cx="6402565" cy="824649"/>
          </a:xfrm>
          <a:prstGeom prst="rect">
            <a:avLst/>
          </a:prstGeom>
          <a:noFill/>
        </p:spPr>
        <p:txBody>
          <a:bodyPr wrap="square" rtlCol="0">
            <a:spAutoFit/>
          </a:bodyPr>
          <a:lstStyle/>
          <a:p>
            <a:pPr algn="just" eaLnBrk="1" latinLnBrk="0" hangingPunct="1">
              <a:lnSpc>
                <a:spcPct val="150000"/>
              </a:lnSpc>
            </a:pPr>
            <a:r>
              <a:rPr lang="en-US" sz="1701" dirty="0">
                <a:solidFill>
                  <a:srgbClr val="0000FF"/>
                </a:solidFill>
                <a:latin typeface="Verdana" panose="020B0604030504040204" pitchFamily="34" charset="0"/>
                <a:cs typeface="Verdana" panose="020B0604030504040204" pitchFamily="34" charset="0"/>
                <a:sym typeface="+mn-ea"/>
              </a:rPr>
              <a:t>Deep learning models are inherently better to tackle such </a:t>
            </a:r>
            <a:r>
              <a:rPr lang="en-US" sz="1701" dirty="0">
                <a:solidFill>
                  <a:srgbClr val="FF0000"/>
                </a:solidFill>
                <a:latin typeface="Verdana" panose="020B0604030504040204" pitchFamily="34" charset="0"/>
                <a:cs typeface="Verdana" panose="020B0604030504040204" pitchFamily="34" charset="0"/>
                <a:sym typeface="+mn-ea"/>
              </a:rPr>
              <a:t>nonlinear classification tasks.</a:t>
            </a:r>
            <a:endParaRPr lang="en-US" sz="1701" dirty="0">
              <a:solidFill>
                <a:srgbClr val="FF0000"/>
              </a:solidFill>
              <a:latin typeface="Verdana" panose="020B0604030504040204" pitchFamily="34" charset="0"/>
              <a:cs typeface="Verdana" panose="020B0604030504040204" pitchFamily="34" charset="0"/>
            </a:endParaRPr>
          </a:p>
        </p:txBody>
      </p:sp>
      <p:pic>
        <p:nvPicPr>
          <p:cNvPr id="2" name="Content Placeholder 1"/>
          <p:cNvPicPr>
            <a:picLocks noChangeAspect="1"/>
          </p:cNvPicPr>
          <p:nvPr/>
        </p:nvPicPr>
        <p:blipFill>
          <a:blip r:embed="rId2"/>
          <a:stretch>
            <a:fillRect/>
          </a:stretch>
        </p:blipFill>
        <p:spPr>
          <a:xfrm>
            <a:off x="805871" y="2495809"/>
            <a:ext cx="6553178" cy="3360897"/>
          </a:xfrm>
          <a:prstGeom prst="rect">
            <a:avLst/>
          </a:prstGeom>
          <a:noFill/>
          <a:ln w="9525">
            <a:noFill/>
            <a:miter lim="800000"/>
            <a:headEnd/>
            <a:tailEnd/>
          </a:ln>
        </p:spPr>
      </p:pic>
    </p:spTree>
    <p:extLst>
      <p:ext uri="{BB962C8B-B14F-4D97-AF65-F5344CB8AC3E}">
        <p14:creationId xmlns:p14="http://schemas.microsoft.com/office/powerpoint/2010/main" val="2322549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 Box 109"/>
          <p:cNvSpPr txBox="1"/>
          <p:nvPr/>
        </p:nvSpPr>
        <p:spPr>
          <a:xfrm>
            <a:off x="2250798" y="4266565"/>
            <a:ext cx="4800424" cy="266868"/>
          </a:xfrm>
          <a:prstGeom prst="rect">
            <a:avLst/>
          </a:prstGeom>
          <a:noFill/>
          <a:ln w="9525">
            <a:noFill/>
          </a:ln>
        </p:spPr>
        <p:txBody>
          <a:bodyPr>
            <a:spAutoFit/>
          </a:bodyPr>
          <a:lstStyle/>
          <a:p>
            <a:r>
              <a:rPr lang="en-US" sz="1134">
                <a:latin typeface="Verdana" panose="020B0604030504040204" pitchFamily="34" charset="0"/>
                <a:ea typeface="SimSun" panose="02010600030101010101" pitchFamily="2" charset="-122"/>
                <a:cs typeface="Times New Roman" panose="02020603050405020304" pitchFamily="18" charset="0"/>
              </a:rPr>
              <a:t> </a:t>
            </a:r>
            <a:endParaRPr lang="en-US" sz="1607"/>
          </a:p>
        </p:txBody>
      </p:sp>
      <p:sp>
        <p:nvSpPr>
          <p:cNvPr id="10" name="TextBox 9"/>
          <p:cNvSpPr txBox="1"/>
          <p:nvPr/>
        </p:nvSpPr>
        <p:spPr>
          <a:xfrm>
            <a:off x="715169" y="4806925"/>
            <a:ext cx="7111851" cy="266868"/>
          </a:xfrm>
          <a:prstGeom prst="rect">
            <a:avLst/>
          </a:prstGeom>
          <a:noFill/>
        </p:spPr>
        <p:txBody>
          <a:bodyPr wrap="square">
            <a:spAutoFit/>
          </a:bodyPr>
          <a:lstStyle/>
          <a:p>
            <a:r>
              <a:rPr lang="en-US" sz="1134" dirty="0">
                <a:solidFill>
                  <a:srgbClr val="0000FF"/>
                </a:solidFill>
                <a:latin typeface="Verdana" panose="020B0604030504040204" pitchFamily="34" charset="0"/>
                <a:cs typeface="Verdana" panose="020B0604030504040204" pitchFamily="34" charset="0"/>
                <a:hlinkClick r:id="rId2"/>
              </a:rPr>
              <a:t>https://www.jeremyjordan.me/intro-to-neural-networks/</a:t>
            </a:r>
            <a:endParaRPr lang="en-GB" sz="1134" dirty="0">
              <a:solidFill>
                <a:srgbClr val="0000FF"/>
              </a:solidFill>
            </a:endParaRPr>
          </a:p>
        </p:txBody>
      </p:sp>
      <p:pic>
        <p:nvPicPr>
          <p:cNvPr id="7170" name="Picture 2" descr="Screen-Shot-2017-11-07-at-12.32.19-P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169" y="1237764"/>
            <a:ext cx="6353177" cy="3289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959"/>
          <p:cNvSpPr txBox="1"/>
          <p:nvPr/>
        </p:nvSpPr>
        <p:spPr>
          <a:xfrm>
            <a:off x="354031" y="934471"/>
            <a:ext cx="7650533" cy="351517"/>
          </a:xfrm>
          <a:prstGeom prst="rect">
            <a:avLst/>
          </a:prstGeom>
          <a:noFill/>
          <a:ln>
            <a:noFill/>
          </a:ln>
        </p:spPr>
        <p:txBody>
          <a:bodyPr wrap="square" lIns="86393" tIns="43185" rIns="86393" bIns="43185" anchor="t" anchorCtr="0">
            <a:spAutoFit/>
          </a:bodyPr>
          <a:lstStyle/>
          <a:p>
            <a:pPr algn="just">
              <a:lnSpc>
                <a:spcPct val="150000"/>
              </a:lnSpc>
              <a:buClr>
                <a:srgbClr val="C00000"/>
              </a:buClr>
              <a:buSzPct val="25000"/>
            </a:pPr>
            <a:r>
              <a:rPr lang="en-US" sz="1323" dirty="0">
                <a:solidFill>
                  <a:srgbClr val="C00000"/>
                </a:solidFill>
                <a:latin typeface="Verdana" panose="020B0604030504040204"/>
                <a:ea typeface="Verdana" panose="020B0604030504040204"/>
                <a:cs typeface="Verdana" panose="020B0604030504040204"/>
                <a:sym typeface="Verdana" panose="020B0604030504040204"/>
              </a:rPr>
              <a:t>https://www.tensorflow.org/get_started/mnist/beginners</a:t>
            </a:r>
          </a:p>
        </p:txBody>
      </p:sp>
      <p:pic>
        <p:nvPicPr>
          <p:cNvPr id="6" name="Shape 960"/>
          <p:cNvPicPr preferRelativeResize="0"/>
          <p:nvPr/>
        </p:nvPicPr>
        <p:blipFill rotWithShape="1">
          <a:blip r:embed="rId2"/>
          <a:srcRect/>
          <a:stretch>
            <a:fillRect/>
          </a:stretch>
        </p:blipFill>
        <p:spPr>
          <a:xfrm>
            <a:off x="426038" y="1729541"/>
            <a:ext cx="7485147" cy="3626957"/>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67a6a10a-2c4f-4e1e-aa9a-5d4c265fdec9"/>
</p:tagLst>
</file>

<file path=ppt/theme/theme1.xml><?xml version="1.0" encoding="utf-8"?>
<a:theme xmlns:a="http://schemas.openxmlformats.org/drawingml/2006/main" name="Open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pening slide alterna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mbers xmlns="e164cb29-5d62-4bf8-966c-ef1273bb3259">
      <UserInfo>
        <DisplayName/>
        <AccountId xsi:nil="true"/>
        <AccountType/>
      </UserInfo>
    </Members>
    <Self_Registration_Enabled xmlns="e164cb29-5d62-4bf8-966c-ef1273bb3259" xsi:nil="true"/>
    <Is_Collaboration_Space_Locked xmlns="e164cb29-5d62-4bf8-966c-ef1273bb3259" xsi:nil="true"/>
    <_Flow_SignoffStatus xmlns="e164cb29-5d62-4bf8-966c-ef1273bb3259" xsi:nil="true"/>
    <NotebookType xmlns="e164cb29-5d62-4bf8-966c-ef1273bb3259" xsi:nil="true"/>
    <FolderType xmlns="e164cb29-5d62-4bf8-966c-ef1273bb3259" xsi:nil="true"/>
    <Leaders xmlns="e164cb29-5d62-4bf8-966c-ef1273bb3259">
      <UserInfo>
        <DisplayName/>
        <AccountId xsi:nil="true"/>
        <AccountType/>
      </UserInfo>
    </Leaders>
    <Distribution_Groups xmlns="e164cb29-5d62-4bf8-966c-ef1273bb3259" xsi:nil="true"/>
    <Has_Leaders_Only_SectionGroup xmlns="e164cb29-5d62-4bf8-966c-ef1273bb3259" xsi:nil="true"/>
    <Owner xmlns="e164cb29-5d62-4bf8-966c-ef1273bb3259">
      <UserInfo>
        <DisplayName/>
        <AccountId xsi:nil="true"/>
        <AccountType/>
      </UserInfo>
    </Owner>
    <TeamsChannelId xmlns="e164cb29-5d62-4bf8-966c-ef1273bb3259" xsi:nil="true"/>
    <Invited_Leaders xmlns="e164cb29-5d62-4bf8-966c-ef1273bb3259" xsi:nil="true"/>
    <IsNotebookLocked xmlns="e164cb29-5d62-4bf8-966c-ef1273bb3259" xsi:nil="true"/>
    <CultureName xmlns="e164cb29-5d62-4bf8-966c-ef1273bb3259" xsi:nil="true"/>
    <AppVersion xmlns="e164cb29-5d62-4bf8-966c-ef1273bb3259" xsi:nil="true"/>
    <LMS_Mappings xmlns="e164cb29-5d62-4bf8-966c-ef1273bb3259" xsi:nil="true"/>
    <Math_Settings xmlns="e164cb29-5d62-4bf8-966c-ef1273bb3259" xsi:nil="true"/>
    <Templates xmlns="e164cb29-5d62-4bf8-966c-ef1273bb3259" xsi:nil="true"/>
    <Member_Groups xmlns="e164cb29-5d62-4bf8-966c-ef1273bb3259">
      <UserInfo>
        <DisplayName/>
        <AccountId xsi:nil="true"/>
        <AccountType/>
      </UserInfo>
    </Member_Groups>
    <DefaultSectionNames xmlns="e164cb29-5d62-4bf8-966c-ef1273bb3259" xsi:nil="true"/>
    <Invited_Members xmlns="e164cb29-5d62-4bf8-966c-ef1273bb325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0BE30B9A494546B731D405F187BE87" ma:contentTypeVersion="31" ma:contentTypeDescription="Create a new document." ma:contentTypeScope="" ma:versionID="2565823bfe8ac3358b351c85ed62c8cd">
  <xsd:schema xmlns:xsd="http://www.w3.org/2001/XMLSchema" xmlns:xs="http://www.w3.org/2001/XMLSchema" xmlns:p="http://schemas.microsoft.com/office/2006/metadata/properties" xmlns:ns2="e164cb29-5d62-4bf8-966c-ef1273bb3259" xmlns:ns3="4101adc2-e443-4cd8-a9d7-5d999268abbb" targetNamespace="http://schemas.microsoft.com/office/2006/metadata/properties" ma:root="true" ma:fieldsID="4a1671f02518b4493d0b050bf9909bf6" ns2:_="" ns3:_="">
    <xsd:import namespace="e164cb29-5d62-4bf8-966c-ef1273bb3259"/>
    <xsd:import namespace="4101adc2-e443-4cd8-a9d7-5d999268abbb"/>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element ref="ns2:MediaServiceMetadata" minOccurs="0"/>
                <xsd:element ref="ns2:MediaServiceFastMetadata" minOccurs="0"/>
                <xsd:element ref="ns2:_Flow_SignoffStatu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64cb29-5d62-4bf8-966c-ef1273bb3259"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Leaders" ma:index="17"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18"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19"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Leaders" ma:index="22" nillable="true" ma:displayName="Invited Leaders" ma:internalName="Invited_Leaders">
      <xsd:simpleType>
        <xsd:restriction base="dms:Note">
          <xsd:maxLength value="255"/>
        </xsd:restriction>
      </xsd:simpleType>
    </xsd:element>
    <xsd:element name="Invited_Members" ma:index="23" nillable="true" ma:displayName="Invited Members" ma:internalName="Invited_Member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Leaders_Only_SectionGroup" ma:index="25" nillable="true" ma:displayName="Has Leaders Only SectionGroup" ma:internalName="Has_Leaders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MediaServiceMetadata" ma:index="28" nillable="true" ma:displayName="MediaServiceMetadata" ma:hidden="true" ma:internalName="MediaServiceMetadata" ma:readOnly="true">
      <xsd:simpleType>
        <xsd:restriction base="dms:Note"/>
      </xsd:simpleType>
    </xsd:element>
    <xsd:element name="MediaServiceFastMetadata" ma:index="29" nillable="true" ma:displayName="MediaServiceFastMetadata" ma:hidden="true" ma:internalName="MediaServiceFastMetadata" ma:readOnly="true">
      <xsd:simpleType>
        <xsd:restriction base="dms:Note"/>
      </xsd:simpleType>
    </xsd:element>
    <xsd:element name="_Flow_SignoffStatus" ma:index="30" nillable="true" ma:displayName="Sign-off status" ma:internalName="Sign_x002d_off_x0020_status">
      <xsd:simpleType>
        <xsd:restriction base="dms:Text"/>
      </xsd:simpleType>
    </xsd:element>
    <xsd:element name="MediaServiceAutoKeyPoints" ma:index="33" nillable="true" ma:displayName="MediaServiceAutoKeyPoints" ma:hidden="true" ma:internalName="MediaServiceAutoKeyPoints" ma:readOnly="true">
      <xsd:simpleType>
        <xsd:restriction base="dms:Note"/>
      </xsd:simpleType>
    </xsd:element>
    <xsd:element name="MediaServiceKeyPoints" ma:index="34" nillable="true" ma:displayName="KeyPoints" ma:internalName="MediaServiceKeyPoints" ma:readOnly="true">
      <xsd:simpleType>
        <xsd:restriction base="dms:Note">
          <xsd:maxLength value="255"/>
        </xsd:restriction>
      </xsd:simpleType>
    </xsd:element>
    <xsd:element name="MediaServiceAutoTags" ma:index="35" nillable="true" ma:displayName="Tags" ma:internalName="MediaServiceAutoTags" ma:readOnly="true">
      <xsd:simpleType>
        <xsd:restriction base="dms:Text"/>
      </xsd:simpleType>
    </xsd:element>
    <xsd:element name="MediaServiceOCR" ma:index="36" nillable="true" ma:displayName="Extracted Text" ma:internalName="MediaServiceOCR" ma:readOnly="true">
      <xsd:simpleType>
        <xsd:restriction base="dms:Note">
          <xsd:maxLength value="255"/>
        </xsd:restriction>
      </xsd:simpleType>
    </xsd:element>
    <xsd:element name="MediaServiceGenerationTime" ma:index="37" nillable="true" ma:displayName="MediaServiceGenerationTime" ma:hidden="true" ma:internalName="MediaServiceGenerationTime" ma:readOnly="true">
      <xsd:simpleType>
        <xsd:restriction base="dms:Text"/>
      </xsd:simpleType>
    </xsd:element>
    <xsd:element name="MediaServiceEventHashCode" ma:index="3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01adc2-e443-4cd8-a9d7-5d999268abbb" elementFormDefault="qualified">
    <xsd:import namespace="http://schemas.microsoft.com/office/2006/documentManagement/types"/>
    <xsd:import namespace="http://schemas.microsoft.com/office/infopath/2007/PartnerControls"/>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CBD632-6AA8-409C-9730-2E419DF17798}">
  <ds:schemaRefs>
    <ds:schemaRef ds:uri="http://schemas.openxmlformats.org/package/2006/metadata/core-properties"/>
    <ds:schemaRef ds:uri="http://purl.org/dc/terms/"/>
    <ds:schemaRef ds:uri="http://www.w3.org/XML/1998/namespace"/>
    <ds:schemaRef ds:uri="e164cb29-5d62-4bf8-966c-ef1273bb3259"/>
    <ds:schemaRef ds:uri="http://purl.org/dc/elements/1.1/"/>
    <ds:schemaRef ds:uri="http://schemas.microsoft.com/office/2006/documentManagement/types"/>
    <ds:schemaRef ds:uri="http://schemas.microsoft.com/office/infopath/2007/PartnerControls"/>
    <ds:schemaRef ds:uri="4101adc2-e443-4cd8-a9d7-5d999268abbb"/>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B788CA3-F8EE-4C8E-8E26-FB66F43C0C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64cb29-5d62-4bf8-966c-ef1273bb3259"/>
    <ds:schemaRef ds:uri="4101adc2-e443-4cd8-a9d7-5d999268abb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F78BD-4082-456F-81DB-9B1009AD71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667</TotalTime>
  <Words>2186</Words>
  <Application>Microsoft Office PowerPoint</Application>
  <PresentationFormat>Custom</PresentationFormat>
  <Paragraphs>110</Paragraphs>
  <Slides>59</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59</vt:i4>
      </vt:variant>
    </vt:vector>
  </HeadingPairs>
  <TitlesOfParts>
    <vt:vector size="65" baseType="lpstr">
      <vt:lpstr>Arial</vt:lpstr>
      <vt:lpstr>Calibri</vt:lpstr>
      <vt:lpstr>Verdana</vt:lpstr>
      <vt:lpstr>Opening slide</vt:lpstr>
      <vt:lpstr>Opening slide alternative</vt:lpstr>
      <vt:lpstr>Text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UofO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Chinn</dc:creator>
  <cp:lastModifiedBy>Ajit Jaokar</cp:lastModifiedBy>
  <cp:revision>148</cp:revision>
  <dcterms:created xsi:type="dcterms:W3CDTF">2014-03-20T14:30:00Z</dcterms:created>
  <dcterms:modified xsi:type="dcterms:W3CDTF">2020-11-24T20:49:17Z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1033-10.2.0.7587</vt:lpwstr>
  </property>
  <property fmtid="{D5CDD505-2E9C-101B-9397-08002B2CF9AE}" pid="3" name="ContentTypeId">
    <vt:lpwstr>0x010100060BE30B9A494546B731D405F187BE87</vt:lpwstr>
  </property>
</Properties>
</file>